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0" r:id="rId3"/>
    <p:sldId id="269" r:id="rId4"/>
    <p:sldId id="280" r:id="rId5"/>
    <p:sldId id="281" r:id="rId6"/>
    <p:sldId id="276" r:id="rId7"/>
    <p:sldId id="277" r:id="rId8"/>
    <p:sldId id="278" r:id="rId9"/>
    <p:sldId id="279" r:id="rId10"/>
    <p:sldId id="282" r:id="rId11"/>
    <p:sldId id="283" r:id="rId12"/>
    <p:sldId id="284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CFF"/>
    <a:srgbClr val="00D4D6"/>
    <a:srgbClr val="8ABDC9"/>
    <a:srgbClr val="407879"/>
    <a:srgbClr val="76D5D6"/>
    <a:srgbClr val="005493"/>
    <a:srgbClr val="009193"/>
    <a:srgbClr val="3DA8AA"/>
    <a:srgbClr val="00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65"/>
  </p:normalViewPr>
  <p:slideViewPr>
    <p:cSldViewPr snapToGrid="0" snapToObjects="1">
      <p:cViewPr varScale="1">
        <p:scale>
          <a:sx n="59" d="100"/>
          <a:sy n="59" d="100"/>
        </p:scale>
        <p:origin x="1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B664-5F6C-1F4F-BA18-E7DF6E1736E4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A350B-4EFC-E94D-ABDF-1B5FBF2B6E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042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"/>
            <a:ext cx="13004800" cy="9727590"/>
          </a:xfrm>
          <a:prstGeom prst="rect">
            <a:avLst/>
          </a:prstGeom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01888" y="2743200"/>
            <a:ext cx="9352376" cy="1530118"/>
          </a:xfrm>
          <a:prstGeom prst="rect">
            <a:avLst/>
          </a:prstGeom>
          <a:solidFill>
            <a:srgbClr val="FFFFFF"/>
          </a:solidFill>
        </p:spPr>
        <p:txBody>
          <a:bodyPr anchor="t">
            <a:normAutofit/>
          </a:bodyPr>
          <a:lstStyle>
            <a:lvl1pPr algn="l">
              <a:defRPr sz="5400" b="1">
                <a:solidFill>
                  <a:srgbClr val="213AA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dirty="0"/>
          </a:p>
        </p:txBody>
      </p:sp>
      <p:sp>
        <p:nvSpPr>
          <p:cNvPr id="17" name="Shape 17"/>
          <p:cNvSpPr>
            <a:spLocks noGrp="1"/>
          </p:cNvSpPr>
          <p:nvPr>
            <p:ph type="body" sz="quarter" idx="1" hasCustomPrompt="1"/>
          </p:nvPr>
        </p:nvSpPr>
        <p:spPr>
          <a:xfrm>
            <a:off x="301888" y="4724339"/>
            <a:ext cx="10464801" cy="11303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5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35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35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35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35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1"/>
            <a:r>
              <a:rPr lang="fr-FR"/>
              <a:t>Deuxième niveau</a:t>
            </a:r>
            <a:endParaRPr lang="fr-FR" dirty="0"/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" y="408331"/>
            <a:ext cx="3022600" cy="9652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719847" y="2121137"/>
            <a:ext cx="11391191" cy="2022846"/>
          </a:xfrm>
        </p:spPr>
        <p:txBody>
          <a:bodyPr/>
          <a:lstStyle>
            <a:lvl1pPr>
              <a:defRPr sz="3200"/>
            </a:lvl1pPr>
            <a:lvl2pPr>
              <a:spcBef>
                <a:spcPts val="1800"/>
              </a:spcBef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719847" y="155643"/>
            <a:ext cx="11391191" cy="1186774"/>
          </a:xfrm>
          <a:prstGeom prst="rect">
            <a:avLst/>
          </a:prstGeom>
        </p:spPr>
        <p:txBody>
          <a:bodyPr anchor="ctr" anchorCtr="0"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11" y="1595336"/>
            <a:ext cx="13034411" cy="8664102"/>
          </a:xfrm>
          <a:prstGeom prst="rect">
            <a:avLst/>
          </a:prstGeom>
        </p:spPr>
      </p:pic>
      <p:sp>
        <p:nvSpPr>
          <p:cNvPr id="4" name="Shape 4"/>
          <p:cNvSpPr/>
          <p:nvPr/>
        </p:nvSpPr>
        <p:spPr>
          <a:xfrm>
            <a:off x="743633" y="1407234"/>
            <a:ext cx="10933924" cy="1"/>
          </a:xfrm>
          <a:prstGeom prst="line">
            <a:avLst/>
          </a:prstGeom>
          <a:ln w="50800">
            <a:solidFill>
              <a:srgbClr val="3253B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3253B5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761898" y="1931176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rPr dirty="0"/>
              <a:t>Texte niveau 1</a:t>
            </a:r>
          </a:p>
          <a:p>
            <a:pPr lvl="1"/>
            <a:r>
              <a:rPr dirty="0"/>
              <a:t>Texte niveau 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/>
  <p:txStyles>
    <p:titleStyle>
      <a:lvl1pPr marL="0" marR="0" indent="0" algn="l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>
          <a:schemeClr val="accent1">
            <a:lumMod val="75000"/>
          </a:schemeClr>
        </a:buClr>
        <a:buSzPct val="75000"/>
        <a:buFont typeface="Wingdings" charset="2"/>
        <a:buChar char="Ø"/>
        <a:tabLst/>
        <a:defRPr sz="3600" b="1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ctrTitle"/>
          </p:nvPr>
        </p:nvSpPr>
        <p:spPr>
          <a:xfrm>
            <a:off x="382770" y="2288367"/>
            <a:ext cx="8719129" cy="2109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FR" sz="4400" dirty="0"/>
              <a:t>Cime Management</a:t>
            </a:r>
            <a:endParaRPr sz="4400" dirty="0"/>
          </a:p>
        </p:txBody>
      </p:sp>
      <p:sp>
        <p:nvSpPr>
          <p:cNvPr id="62" name="Shape 62"/>
          <p:cNvSpPr>
            <a:spLocks noGrp="1"/>
          </p:cNvSpPr>
          <p:nvPr>
            <p:ph type="subTitle" sz="quarter" idx="1"/>
          </p:nvPr>
        </p:nvSpPr>
        <p:spPr>
          <a:xfrm>
            <a:off x="301888" y="4567105"/>
            <a:ext cx="5598169" cy="1398266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ctr">
              <a:defRPr sz="2400"/>
            </a:lvl1pPr>
          </a:lstStyle>
          <a:p>
            <a:pPr algn="l"/>
            <a:r>
              <a:rPr lang="fr-FR" sz="3200" b="1" dirty="0"/>
              <a:t>Learning Expedition en Suisse les 15 et 16 novembre  2018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FFD2C5-7D64-7847-A05F-0C86389407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10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D308387-305A-1E4B-B4B0-0890D0D5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qui vous a surpris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B46AF5D-6D83-1648-A0CA-80E3A7EC0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847" y="2121136"/>
            <a:ext cx="11391191" cy="6640091"/>
          </a:xfrm>
        </p:spPr>
        <p:txBody>
          <a:bodyPr>
            <a:normAutofit/>
          </a:bodyPr>
          <a:lstStyle/>
          <a:p>
            <a:r>
              <a:rPr lang="fr-FR" dirty="0"/>
              <a:t>Le projet Blue Brain : </a:t>
            </a:r>
          </a:p>
          <a:p>
            <a:pPr lvl="1"/>
            <a:r>
              <a:rPr lang="fr-FR" dirty="0"/>
              <a:t>La communication parfaitement maitrisée (les moyens, le fait que chaque salarié doit pouvoir représenter le projet, sa mission, son expérience, son propre travail</a:t>
            </a:r>
          </a:p>
          <a:p>
            <a:pPr lvl="1"/>
            <a:r>
              <a:rPr lang="fr-FR" dirty="0"/>
              <a:t> Le manque affiché de connections avec  les besoins de l’IA dans l’industrie</a:t>
            </a:r>
          </a:p>
          <a:p>
            <a:r>
              <a:rPr lang="fr-FR" dirty="0"/>
              <a:t>Des expériences d’innovation managériales concrètes, abouties, dans des secteurs inattendus</a:t>
            </a:r>
          </a:p>
          <a:p>
            <a:r>
              <a:rPr lang="fr-FR" dirty="0"/>
              <a:t>L’importance du bien être dans les entreprises visitées</a:t>
            </a:r>
          </a:p>
        </p:txBody>
      </p:sp>
    </p:spTree>
    <p:extLst>
      <p:ext uri="{BB962C8B-B14F-4D97-AF65-F5344CB8AC3E}">
        <p14:creationId xmlns:p14="http://schemas.microsoft.com/office/powerpoint/2010/main" val="14842567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FFD2C5-7D64-7847-A05F-0C86389407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11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D308387-305A-1E4B-B4B0-0890D0D5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vous avez aimé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B46AF5D-6D83-1648-A0CA-80E3A7EC0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847" y="1775129"/>
            <a:ext cx="11391191" cy="7476821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« Tout », « puissance d’inspiration immédiate »</a:t>
            </a:r>
          </a:p>
          <a:p>
            <a:r>
              <a:rPr lang="fr-FR" dirty="0"/>
              <a:t>La grande qualité des échanges et la diversité des thèmes évoqués, le réseautage entre nous, l’inclusion du groupe au démarrage</a:t>
            </a:r>
          </a:p>
          <a:p>
            <a:r>
              <a:rPr lang="fr-FR" dirty="0"/>
              <a:t>La rencontre avec des gens ouverts et qui ont pris des risques pour mettre en place des organisations innovantes ou du moins dans des contextes inattendu (innovation de contexte)</a:t>
            </a:r>
          </a:p>
          <a:p>
            <a:r>
              <a:rPr lang="fr-FR" dirty="0"/>
              <a:t>Un exemple d’holacratie « pour de vrai », avec un témoignage très </a:t>
            </a:r>
            <a:r>
              <a:rPr lang="fr-FR" dirty="0" err="1"/>
              <a:t>concrêt</a:t>
            </a:r>
            <a:r>
              <a:rPr lang="fr-FR" dirty="0"/>
              <a:t> de L//P ; à comparer à une autre forme d’holacratie chez RTS ; et à une démarche plus intuitive chez Horizon Sud</a:t>
            </a:r>
          </a:p>
          <a:p>
            <a:r>
              <a:rPr lang="fr-FR" dirty="0"/>
              <a:t>Le rôle prépondérant de l’impulsion du dirigeant et de la prise en compte du contexte (personnalité du dirigeant de Horizon Sud)</a:t>
            </a:r>
          </a:p>
          <a:p>
            <a:r>
              <a:rPr lang="fr-FR" dirty="0"/>
              <a:t>La puissance de l’atelier de Claudio Chiacchiari</a:t>
            </a:r>
          </a:p>
        </p:txBody>
      </p:sp>
    </p:spTree>
    <p:extLst>
      <p:ext uri="{BB962C8B-B14F-4D97-AF65-F5344CB8AC3E}">
        <p14:creationId xmlns:p14="http://schemas.microsoft.com/office/powerpoint/2010/main" val="28386247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FFD2C5-7D64-7847-A05F-0C86389407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12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D308387-305A-1E4B-B4B0-0890D0D5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que vous retenez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B46AF5D-6D83-1648-A0CA-80E3A7EC0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847" y="2121136"/>
            <a:ext cx="11391191" cy="6640091"/>
          </a:xfrm>
        </p:spPr>
        <p:txBody>
          <a:bodyPr>
            <a:normAutofit/>
          </a:bodyPr>
          <a:lstStyle/>
          <a:p>
            <a:r>
              <a:rPr lang="fr-FR" dirty="0"/>
              <a:t>La nécessité de se nourrir, de partager avec des personnes qui ont les mêmes questions et doutes que nous, la puissance et l’élégance de cette Learning Expedition, </a:t>
            </a:r>
          </a:p>
          <a:p>
            <a:r>
              <a:rPr lang="fr-FR" dirty="0"/>
              <a:t>L’importance d’acteurs forts (dirigeants, sponsors de projets ou intervenants extérieurs) et de modes de gouvernances adaptées pour réussir une transformation managériale (« cadre de libération » de l’organisation) </a:t>
            </a:r>
          </a:p>
          <a:p>
            <a:r>
              <a:rPr lang="fr-FR" dirty="0"/>
              <a:t>L’importance d’accepter certains paradoxes : l’agilité versus la situation parfaite ; les « procédures » versus les « </a:t>
            </a:r>
            <a:r>
              <a:rPr lang="fr-FR" dirty="0" err="1"/>
              <a:t>procémolles</a:t>
            </a:r>
            <a:r>
              <a:rPr lang="fr-FR" dirty="0"/>
              <a:t> »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12944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2C5B08-B507-8B4E-91F2-AFF110D908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2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B46A5-5498-964B-A53D-30120822D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196" y="1951015"/>
            <a:ext cx="5591951" cy="7802585"/>
          </a:xfrm>
        </p:spPr>
        <p:txBody>
          <a:bodyPr>
            <a:normAutofit/>
          </a:bodyPr>
          <a:lstStyle/>
          <a:p>
            <a:r>
              <a:rPr lang="fr-FR" sz="2800" b="0" dirty="0"/>
              <a:t>Se décentrer en allant voir de ses yeux des exemples de l’innovation en Suisse dans des secteurs diversifiés</a:t>
            </a:r>
          </a:p>
          <a:p>
            <a:r>
              <a:rPr lang="fr-FR" sz="2800" b="0" dirty="0"/>
              <a:t>Identifier des pratiques remarquables d’innovation managériales, organisationnelles pour en tirer des enseignements</a:t>
            </a:r>
          </a:p>
          <a:p>
            <a:r>
              <a:rPr lang="fr-FR" sz="2800" b="0" dirty="0"/>
              <a:t>S’ouvrir sur des éléments de préoccupation pour nos entreprises à l’heure du numérique : l’Intelligence Artificielle</a:t>
            </a:r>
          </a:p>
          <a:p>
            <a:endParaRPr lang="fr-FR" sz="2800" b="0" dirty="0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B757CF45-9031-D74E-B190-01767D54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Learning Expedition en Suisse   : notre ambition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CBF1941-6F52-7D4E-B4DF-25E2676A0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55" y="1658343"/>
            <a:ext cx="5591952" cy="419396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E457FBB-D223-9248-8A1B-D4830A7A4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9414"/>
          <a:stretch/>
        </p:blipFill>
        <p:spPr>
          <a:xfrm>
            <a:off x="6935483" y="5905403"/>
            <a:ext cx="5591952" cy="41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25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5E49A83-787E-CD4B-AC8C-CD3CD2579D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3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CD73C8-C7C3-E64B-A04E-FCD71A82F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765" y="1582922"/>
            <a:ext cx="12284953" cy="834788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fr-FR" sz="2800" dirty="0"/>
              <a:t>Jeudi 15 - 12h00 : Ecole Polytechnique Fédérale Lausanne</a:t>
            </a:r>
          </a:p>
          <a:p>
            <a:pPr marL="444500" lvl="1" indent="0">
              <a:spcBef>
                <a:spcPts val="300"/>
              </a:spcBef>
              <a:buNone/>
            </a:pPr>
            <a:r>
              <a:rPr lang="fr-FR" sz="2800" dirty="0"/>
              <a:t>Valérie Fert, expert IA et un Dominique Boullier (chercheur EPFL) :  « L’intelligence artificielle : impacts sur le travail et le management »</a:t>
            </a:r>
          </a:p>
          <a:p>
            <a:pPr>
              <a:spcBef>
                <a:spcPts val="1200"/>
              </a:spcBef>
            </a:pPr>
            <a:r>
              <a:rPr lang="fr-FR" sz="2800" dirty="0"/>
              <a:t>Jeudi 15 – 15h30 : Radio Télévision Suisse</a:t>
            </a:r>
          </a:p>
          <a:p>
            <a:pPr marL="444500" lvl="1" indent="0">
              <a:spcBef>
                <a:spcPts val="300"/>
              </a:spcBef>
              <a:buNone/>
            </a:pPr>
            <a:r>
              <a:rPr lang="fr-FR" sz="2800" dirty="0"/>
              <a:t>Visite et échanges avec Steeve Bouvin, DRH : « Les leviers de l’agilité organisationnelle et de l’innovation »</a:t>
            </a:r>
          </a:p>
          <a:p>
            <a:pPr>
              <a:spcBef>
                <a:spcPts val="1200"/>
              </a:spcBef>
            </a:pPr>
            <a:r>
              <a:rPr lang="fr-FR" sz="2800" dirty="0"/>
              <a:t>Jeudi 15 – 18h00 : le projet Blue Brain</a:t>
            </a:r>
          </a:p>
          <a:p>
            <a:pPr marL="444500" lvl="1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800" dirty="0"/>
              <a:t>Jean-Denis </a:t>
            </a:r>
            <a:r>
              <a:rPr lang="fr-FR" sz="2800" dirty="0" err="1"/>
              <a:t>Courcol</a:t>
            </a:r>
            <a:r>
              <a:rPr lang="fr-FR" sz="2800" dirty="0"/>
              <a:t>, </a:t>
            </a:r>
            <a:r>
              <a:rPr lang="fr-FR" sz="2800" dirty="0" err="1"/>
              <a:t>Resp</a:t>
            </a:r>
            <a:r>
              <a:rPr lang="fr-FR" sz="2800" dirty="0"/>
              <a:t>. Section </a:t>
            </a:r>
            <a:r>
              <a:rPr lang="fr-FR" sz="2800" dirty="0" err="1"/>
              <a:t>Neuroscientific</a:t>
            </a:r>
            <a:r>
              <a:rPr lang="fr-FR" sz="2800" dirty="0"/>
              <a:t> Software Engineering et Adriana Salvatore, Directrice des Opérations</a:t>
            </a:r>
          </a:p>
          <a:p>
            <a:pPr>
              <a:spcBef>
                <a:spcPts val="2400"/>
              </a:spcBef>
            </a:pPr>
            <a:r>
              <a:rPr lang="fr-FR" sz="2800" dirty="0"/>
              <a:t>Vendredi 16 – 9h00 : LIIP, entreprise holacratique</a:t>
            </a:r>
          </a:p>
          <a:p>
            <a:pPr marL="444500" lvl="1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800" dirty="0"/>
              <a:t>Laurent </a:t>
            </a:r>
            <a:r>
              <a:rPr lang="fr-FR" sz="2800" dirty="0" err="1"/>
              <a:t>Prodon</a:t>
            </a:r>
            <a:r>
              <a:rPr lang="fr-FR" sz="2800" dirty="0"/>
              <a:t>, lead-</a:t>
            </a:r>
            <a:r>
              <a:rPr lang="fr-FR" sz="2800" dirty="0" err="1"/>
              <a:t>link</a:t>
            </a:r>
            <a:endParaRPr lang="fr-FR" sz="2800" dirty="0"/>
          </a:p>
          <a:p>
            <a:pPr marL="444500" lvl="1">
              <a:spcBef>
                <a:spcPts val="2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Char char="Ø"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Vendredi 16 – 11h00 : Horizon Sud et atelier musical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sz="2800" dirty="0"/>
              <a:t>Bernard Bosson, Directeur d’Horizon Sud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sz="2800" dirty="0"/>
              <a:t>Déjeuner avec les managers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sz="2800" dirty="0"/>
              <a:t>Atelier par Claudio Chiacchiari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0E4B20B-9A59-8741-8719-701BE6C9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programme</a:t>
            </a:r>
          </a:p>
        </p:txBody>
      </p:sp>
    </p:spTree>
    <p:extLst>
      <p:ext uri="{BB962C8B-B14F-4D97-AF65-F5344CB8AC3E}">
        <p14:creationId xmlns:p14="http://schemas.microsoft.com/office/powerpoint/2010/main" val="34658528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6006FE-5BC3-2249-9B56-7FE8C710E0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4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17325A-4D67-B542-BB98-2067CCCDC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202" y="1663936"/>
            <a:ext cx="11391191" cy="8089664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Non pas une mais des IA</a:t>
            </a:r>
          </a:p>
          <a:p>
            <a:r>
              <a:rPr lang="fr-FR" dirty="0"/>
              <a:t>Un outil au service de l’homme</a:t>
            </a:r>
          </a:p>
          <a:p>
            <a:r>
              <a:rPr lang="fr-FR" dirty="0"/>
              <a:t>Bye bye Descartes</a:t>
            </a:r>
          </a:p>
          <a:p>
            <a:r>
              <a:rPr lang="fr-FR" dirty="0"/>
              <a:t>Les limites et les risques </a:t>
            </a:r>
          </a:p>
          <a:p>
            <a:r>
              <a:rPr lang="fr-FR" dirty="0"/>
              <a:t>L’humain : des rôles essentiels  </a:t>
            </a:r>
          </a:p>
          <a:p>
            <a:pPr lvl="1"/>
            <a:r>
              <a:rPr lang="fr-FR" sz="3200" b="1" dirty="0"/>
              <a:t>Des tâches pour des non experts : « </a:t>
            </a:r>
            <a:r>
              <a:rPr lang="fr-FR" sz="3200" b="1" dirty="0" err="1"/>
              <a:t>mechanical</a:t>
            </a:r>
            <a:r>
              <a:rPr lang="fr-FR" sz="3200" b="1" dirty="0"/>
              <a:t> </a:t>
            </a:r>
            <a:r>
              <a:rPr lang="fr-FR" sz="3200" b="1" dirty="0" err="1"/>
              <a:t>turks</a:t>
            </a:r>
            <a:r>
              <a:rPr lang="fr-FR" sz="3200" b="1" dirty="0"/>
              <a:t> »</a:t>
            </a:r>
          </a:p>
          <a:p>
            <a:pPr lvl="1"/>
            <a:r>
              <a:rPr lang="fr-FR" sz="3200" b="1" dirty="0"/>
              <a:t>Des tâches d’expertise en amont (savoir parler à IA / savoir interpréter les résultats)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EFFEA09-F96F-284E-A018-122180BA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Vous avez dit Intelligence Artificielle ?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CE5B1D-0788-7344-AC90-45833FAF0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/>
          <a:stretch/>
        </p:blipFill>
        <p:spPr>
          <a:xfrm>
            <a:off x="6935923" y="1830097"/>
            <a:ext cx="5885997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900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D935FA-B9AC-4243-B0FA-F7C754A70B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5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D218F97-91B9-DA42-976A-9FFB5060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Blue Brain Project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E3801B-6187-C548-8EC4-04382AD87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8" y="1783080"/>
            <a:ext cx="10627360" cy="79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965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3F6E95-DA1F-F24F-A419-442B593156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6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50439D-449D-214E-811D-F71ADC1CEA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317" y="2121136"/>
            <a:ext cx="7724102" cy="6725151"/>
          </a:xfrm>
        </p:spPr>
        <p:txBody>
          <a:bodyPr>
            <a:normAutofit/>
          </a:bodyPr>
          <a:lstStyle/>
          <a:p>
            <a:r>
              <a:rPr lang="fr-FR" dirty="0"/>
              <a:t>Un secteur des média bousculé et donc la nécessité d’innover l’offre et de questionner le management</a:t>
            </a:r>
          </a:p>
          <a:p>
            <a:r>
              <a:rPr lang="fr-FR" dirty="0"/>
              <a:t>Une démarche pilotée par la RH à partir de la vision des dirigeants : </a:t>
            </a:r>
          </a:p>
          <a:p>
            <a:pPr lvl="1">
              <a:spcBef>
                <a:spcPts val="600"/>
              </a:spcBef>
            </a:pPr>
            <a:r>
              <a:rPr lang="fr-FR" sz="2800" dirty="0"/>
              <a:t>un référentiel de compétences managériales</a:t>
            </a:r>
          </a:p>
          <a:p>
            <a:pPr lvl="1">
              <a:spcBef>
                <a:spcPts val="600"/>
              </a:spcBef>
            </a:pPr>
            <a:r>
              <a:rPr lang="fr-FR" sz="2800" dirty="0"/>
              <a:t>Une appropriation par « infusion »</a:t>
            </a:r>
          </a:p>
          <a:p>
            <a:r>
              <a:rPr lang="fr-FR" dirty="0"/>
              <a:t>Des initiatives diversifiées (viralité)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1F53FB7-09B6-2D47-833E-DABFB1EE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 Television Suisse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4C533B-8411-6140-A56D-F0A1066A5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877" y="2764465"/>
            <a:ext cx="3886930" cy="58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579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F59DD5A-8EC5-0648-A8BA-2CF473C88F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7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9191A2-9DE3-5C44-B4B4-012FF616C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057" y="1768048"/>
            <a:ext cx="9452270" cy="310600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Une vision : </a:t>
            </a:r>
            <a:r>
              <a:rPr lang="en-US" dirty="0"/>
              <a:t>« we want to create long-lasting social, environmental and economic value, by striving for digital &amp; human progress »</a:t>
            </a:r>
          </a:p>
          <a:p>
            <a:r>
              <a:rPr lang="fr-FR" dirty="0"/>
              <a:t>Un déploiement progressif en réponse à des besoins 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400" dirty="0"/>
              <a:t>	</a:t>
            </a:r>
            <a:r>
              <a:rPr lang="fr-FR" sz="2400" dirty="0" err="1"/>
              <a:t>Scrum</a:t>
            </a:r>
            <a:r>
              <a:rPr lang="fr-FR" sz="2400" dirty="0"/>
              <a:t> =&gt; équipes multidisciplinaires =&gt; cercles de l’holacratie</a:t>
            </a:r>
          </a:p>
          <a:p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76150C-C563-2A41-8609-7AE32C04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L//P : agence Web holacratique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DC7B4B-2C11-2C4A-9B48-F45E979C7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2278"/>
          <a:stretch/>
        </p:blipFill>
        <p:spPr>
          <a:xfrm>
            <a:off x="412057" y="5839399"/>
            <a:ext cx="5827728" cy="3338624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0D5804B-8DD8-1347-9F5F-983F3A76C92D}"/>
              </a:ext>
            </a:extLst>
          </p:cNvPr>
          <p:cNvSpPr txBox="1">
            <a:spLocks/>
          </p:cNvSpPr>
          <p:nvPr/>
        </p:nvSpPr>
        <p:spPr>
          <a:xfrm>
            <a:off x="6723855" y="6209413"/>
            <a:ext cx="6280945" cy="226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 lnSpcReduction="10000"/>
          </a:bodyPr>
          <a:lstStyle>
            <a:lvl1pPr marL="444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75000"/>
              <a:buFont typeface="Wingdings" charset="2"/>
              <a:buChar char="Ø"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800" dirty="0"/>
              <a:t>Une entreprise de 170 personnes sans chefs, mais avec des règles de fonctionnement très cadrées</a:t>
            </a:r>
          </a:p>
          <a:p>
            <a:pPr>
              <a:spcBef>
                <a:spcPts val="600"/>
              </a:spcBef>
            </a:pPr>
            <a:endParaRPr lang="fr-FR" sz="2800" dirty="0"/>
          </a:p>
          <a:p>
            <a:pPr>
              <a:spcBef>
                <a:spcPts val="600"/>
              </a:spcBef>
            </a:pPr>
            <a:r>
              <a:rPr lang="fr-FR" sz="2800" dirty="0"/>
              <a:t>Une entreprise en croissance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8117A7-E915-CF46-8C1D-A5F29F15F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5052" y="2076361"/>
            <a:ext cx="3914201" cy="29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68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7EDB42-F8E4-8E4A-8E55-2C310AFFC3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8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F0DBBF-1DAD-CE4A-A304-71B08D2702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202" y="1794686"/>
            <a:ext cx="11391191" cy="7457264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Une vision : l’intégration dans une vie la plus normale possible et non le soin aux personnes en situation de handicap psychique</a:t>
            </a:r>
          </a:p>
          <a:p>
            <a:r>
              <a:rPr lang="fr-FR" dirty="0"/>
              <a:t>Les convictions du dirigeant : </a:t>
            </a:r>
          </a:p>
          <a:p>
            <a:pPr lvl="1">
              <a:spcBef>
                <a:spcPts val="600"/>
              </a:spcBef>
            </a:pPr>
            <a:r>
              <a:rPr lang="fr-FR" sz="3000" dirty="0"/>
              <a:t>L’adhocratie</a:t>
            </a:r>
          </a:p>
          <a:p>
            <a:pPr lvl="1">
              <a:spcBef>
                <a:spcPts val="600"/>
              </a:spcBef>
            </a:pPr>
            <a:r>
              <a:rPr lang="fr-FR" sz="3000" dirty="0"/>
              <a:t>Une organisation basée sur les missions« Unité dans les choses nécessaires, liberté dans les choses douteuses, charité en toute chose »</a:t>
            </a:r>
          </a:p>
          <a:p>
            <a:pPr lvl="1">
              <a:spcBef>
                <a:spcPts val="600"/>
              </a:spcBef>
            </a:pPr>
            <a:r>
              <a:rPr lang="fr-FR" sz="3000" dirty="0"/>
              <a:t>Une transformation par les valeurs (5 valeurs) et</a:t>
            </a:r>
          </a:p>
          <a:p>
            <a:r>
              <a:rPr lang="fr-FR" dirty="0"/>
              <a:t>Un référentiel des valeurs managériales « à vivre »</a:t>
            </a:r>
          </a:p>
          <a:p>
            <a:pPr lvl="1">
              <a:spcBef>
                <a:spcPts val="600"/>
              </a:spcBef>
            </a:pPr>
            <a:r>
              <a:rPr lang="fr-FR" sz="3000" dirty="0"/>
              <a:t>La journée des valeurs le 5 mai : l’auto-évaluation</a:t>
            </a:r>
          </a:p>
          <a:p>
            <a:pPr lvl="1">
              <a:spcBef>
                <a:spcPts val="600"/>
              </a:spcBef>
            </a:pPr>
            <a:r>
              <a:rPr lang="fr-FR" sz="3000" dirty="0"/>
              <a:t>L’intégration dans les critères d’évaluation</a:t>
            </a:r>
          </a:p>
          <a:p>
            <a:pPr lvl="1">
              <a:spcBef>
                <a:spcPts val="600"/>
              </a:spcBef>
            </a:pPr>
            <a:r>
              <a:rPr lang="fr-FR" sz="3000" dirty="0"/>
              <a:t>Des ateliers musicaux pour vivre l’élasticité des valeurs et se les approprier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9F367AA-06A6-FA41-9A28-4DD49AAA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Horizon Sud</a:t>
            </a:r>
          </a:p>
        </p:txBody>
      </p:sp>
    </p:spTree>
    <p:extLst>
      <p:ext uri="{BB962C8B-B14F-4D97-AF65-F5344CB8AC3E}">
        <p14:creationId xmlns:p14="http://schemas.microsoft.com/office/powerpoint/2010/main" val="26315289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991CA23-1A75-2A4C-9944-41D54CD0B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48" y="2026122"/>
            <a:ext cx="8674100" cy="67818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10186E-453A-7548-A63C-049AFB1DBF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D83BA0-5C49-9A4D-B1E8-2FA4E9038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78" y="360544"/>
            <a:ext cx="4441540" cy="33311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FED001-71DB-B94C-8813-E9EB8F227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5789"/>
            <a:ext cx="3723436" cy="279257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2857FF5-7A93-554D-990B-C128836E777C}"/>
              </a:ext>
            </a:extLst>
          </p:cNvPr>
          <p:cNvSpPr txBox="1"/>
          <p:nvPr/>
        </p:nvSpPr>
        <p:spPr>
          <a:xfrm>
            <a:off x="1046153" y="403225"/>
            <a:ext cx="47961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 fontAlgn="auto" hangingPunct="1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L’élasticité des valeurs</a:t>
            </a:r>
          </a:p>
        </p:txBody>
      </p:sp>
    </p:spTree>
    <p:extLst>
      <p:ext uri="{BB962C8B-B14F-4D97-AF65-F5344CB8AC3E}">
        <p14:creationId xmlns:p14="http://schemas.microsoft.com/office/powerpoint/2010/main" val="4923800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85888D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odèle CIME mngt" id="{E1712A31-2372-3D42-887F-84AF4DCD7947}" vid="{9F17C485-D90C-5B4F-BE48-D7ACB0337623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solidFill>
            <a:srgbClr val="85888D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Modèle CIME mngt</Template>
  <TotalTime>2051</TotalTime>
  <Words>395</Words>
  <Application>Microsoft Macintosh PowerPoint</Application>
  <PresentationFormat>Personnalisé</PresentationFormat>
  <Paragraphs>81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Calibri</vt:lpstr>
      <vt:lpstr>Helvetica</vt:lpstr>
      <vt:lpstr>Helvetica Light</vt:lpstr>
      <vt:lpstr>Helvetica Neue</vt:lpstr>
      <vt:lpstr>Wingdings</vt:lpstr>
      <vt:lpstr>White</vt:lpstr>
      <vt:lpstr>Cime Management</vt:lpstr>
      <vt:lpstr>Learning Expedition en Suisse   : notre ambition</vt:lpstr>
      <vt:lpstr>Le programme</vt:lpstr>
      <vt:lpstr>Vous avez dit Intelligence Artificielle ? </vt:lpstr>
      <vt:lpstr>Blue Brain Project</vt:lpstr>
      <vt:lpstr>La Radio Television Suisse</vt:lpstr>
      <vt:lpstr>L//P : agence Web holacratique</vt:lpstr>
      <vt:lpstr>Horizon Sud</vt:lpstr>
      <vt:lpstr>Présentation PowerPoint</vt:lpstr>
      <vt:lpstr>Ce qui vous a surpris</vt:lpstr>
      <vt:lpstr>Ce que vous avez aimé</vt:lpstr>
      <vt:lpstr>Ce que vous retenez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Cime Management</dc:title>
  <dc:creator>Anne Bastien</dc:creator>
  <cp:lastModifiedBy>Anne Bastien</cp:lastModifiedBy>
  <cp:revision>154</cp:revision>
  <cp:lastPrinted>2018-10-01T16:40:07Z</cp:lastPrinted>
  <dcterms:created xsi:type="dcterms:W3CDTF">2017-09-26T11:49:57Z</dcterms:created>
  <dcterms:modified xsi:type="dcterms:W3CDTF">2018-12-13T11:54:32Z</dcterms:modified>
</cp:coreProperties>
</file>