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72" r:id="rId3"/>
  </p:sldMasterIdLst>
  <p:notesMasterIdLst>
    <p:notesMasterId r:id="rId33"/>
  </p:notesMasterIdLst>
  <p:sldIdLst>
    <p:sldId id="256" r:id="rId4"/>
    <p:sldId id="305" r:id="rId5"/>
    <p:sldId id="291" r:id="rId6"/>
    <p:sldId id="306" r:id="rId7"/>
    <p:sldId id="308" r:id="rId8"/>
    <p:sldId id="309" r:id="rId9"/>
    <p:sldId id="310" r:id="rId10"/>
    <p:sldId id="313" r:id="rId11"/>
    <p:sldId id="314" r:id="rId12"/>
    <p:sldId id="312" r:id="rId13"/>
    <p:sldId id="315" r:id="rId14"/>
    <p:sldId id="316" r:id="rId15"/>
    <p:sldId id="317" r:id="rId16"/>
    <p:sldId id="294" r:id="rId17"/>
    <p:sldId id="321" r:id="rId18"/>
    <p:sldId id="319" r:id="rId19"/>
    <p:sldId id="298" r:id="rId20"/>
    <p:sldId id="299" r:id="rId21"/>
    <p:sldId id="323" r:id="rId22"/>
    <p:sldId id="324" r:id="rId23"/>
    <p:sldId id="326" r:id="rId24"/>
    <p:sldId id="325" r:id="rId25"/>
    <p:sldId id="327" r:id="rId26"/>
    <p:sldId id="328" r:id="rId27"/>
    <p:sldId id="301" r:id="rId28"/>
    <p:sldId id="302" r:id="rId29"/>
    <p:sldId id="303" r:id="rId30"/>
    <p:sldId id="304" r:id="rId31"/>
    <p:sldId id="259" r:id="rId3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4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38DAB-D5B7-4271-AC1A-569C966B593F}" type="datetimeFigureOut">
              <a:rPr lang="fr-FR" smtClean="0"/>
              <a:t>27/04/2018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FDD6E3-F9E9-4190-9D44-87DF4A949A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4949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EE494F-6D8C-4146-A0E7-DF9DA7191CBD}" type="slidenum">
              <a:rPr lang="fr-FR" altLang="fr-FR"/>
              <a:pPr/>
              <a:t>11</a:t>
            </a:fld>
            <a:endParaRPr lang="fr-FR" altLang="fr-FR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7D96E5-A1C2-4E51-A08B-D62E7F5C84A9}" type="slidenum">
              <a:rPr lang="fr-FR"/>
              <a:pPr/>
              <a:t>14</a:t>
            </a:fld>
            <a:endParaRPr lang="fr-FR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5700" y="693738"/>
            <a:ext cx="4549775" cy="3413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3438" y="4346575"/>
            <a:ext cx="5191125" cy="38528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809" tIns="45099" rIns="91809" bIns="45099"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1AD168-406D-42D9-9240-BADCF72CB09B}" type="datetime1">
              <a:rPr lang="fr-FR" smtClean="0"/>
              <a:t>27/04/2018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4D3E31-7082-4B85-8488-D2F30D905C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7323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31E1F8-1443-4302-AF4B-5B4D8EF4ABEE}" type="datetime1">
              <a:rPr lang="fr-FR" smtClean="0"/>
              <a:t>27/04/2018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4D3E31-7082-4B85-8488-D2F30D905C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227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1C7EA0-1BD3-4725-8CCE-50A4C5472FCA}" type="datetime1">
              <a:rPr lang="fr-FR" smtClean="0"/>
              <a:t>27/04/2018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4D3E31-7082-4B85-8488-D2F30D905C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2251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86855D-3921-46D0-8F73-5164FC83A64A}" type="datetime1">
              <a:rPr lang="fr-FR" smtClean="0"/>
              <a:t>27/04/2018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40DE-1193-4AA3-81FB-2A0745228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41015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40DE-1193-4AA3-81FB-2A07452284FF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96" y="6265995"/>
            <a:ext cx="1872208" cy="58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57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3347B9-CDA4-43AB-A4AC-2C0CE65D1D82}" type="datetime1">
              <a:rPr lang="fr-FR" smtClean="0"/>
              <a:t>27/04/2018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40DE-1193-4AA3-81FB-2A0745228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57461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5A6EF8-5725-496D-B55C-5E39CD380A11}" type="datetime1">
              <a:rPr lang="fr-FR" smtClean="0"/>
              <a:t>27/04/2018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40DE-1193-4AA3-81FB-2A0745228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90198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0E80F4-A804-4211-9A36-C368B6E847FD}" type="datetime1">
              <a:rPr lang="fr-FR" smtClean="0"/>
              <a:t>27/04/2018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40DE-1193-4AA3-81FB-2A0745228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24517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E1D03E-79EC-4665-8E5D-387E96289FA0}" type="datetime1">
              <a:rPr lang="fr-FR" smtClean="0"/>
              <a:t>27/04/2018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40DE-1193-4AA3-81FB-2A0745228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2175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5219C3-1EAB-4DEC-AD76-DEE52B6DEFFA}" type="datetime1">
              <a:rPr lang="fr-FR" smtClean="0"/>
              <a:t>27/04/2018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40DE-1193-4AA3-81FB-2A0745228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4587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D06562-7A64-42A3-AEFD-1DE6680DAD45}" type="datetime1">
              <a:rPr lang="fr-FR" smtClean="0"/>
              <a:t>27/04/2018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40DE-1193-4AA3-81FB-2A0745228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9451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DA65DC-5FB5-48AC-B53A-E9AD79F5F8A6}" type="datetime1">
              <a:rPr lang="fr-FR" smtClean="0"/>
              <a:t>27/04/2018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4D3E31-7082-4B85-8488-D2F30D905C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24313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54D935-6F08-4F49-BB18-A99159BCC0AE}" type="datetime1">
              <a:rPr lang="fr-FR" smtClean="0"/>
              <a:t>27/04/2018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40DE-1193-4AA3-81FB-2A0745228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484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56FC2C-DB81-48D8-A375-D2AEE1BC4F9B}" type="datetime1">
              <a:rPr lang="fr-FR" smtClean="0"/>
              <a:t>27/04/2018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40DE-1193-4AA3-81FB-2A0745228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63788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FD1DD9-58AF-41FB-A542-4BF236417048}" type="datetime1">
              <a:rPr lang="fr-FR" smtClean="0"/>
              <a:t>27/04/2018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40DE-1193-4AA3-81FB-2A0745228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38610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re et texte sur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8001000" cy="2057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66738" y="3962400"/>
            <a:ext cx="8001000" cy="2057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AEAACB15-7374-439E-99FC-C9E354D6972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428519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08E2A6-C454-4774-AF64-4D3A51BB6367}" type="datetimeFigureOut">
              <a:rPr lang="fr-FR" smtClean="0"/>
              <a:t>27/04/2018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2A9599-F418-4028-BEA6-33E7ED704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36411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08E2A6-C454-4774-AF64-4D3A51BB6367}" type="datetimeFigureOut">
              <a:rPr lang="fr-FR" smtClean="0"/>
              <a:t>27/04/2018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2A9599-F418-4028-BEA6-33E7ED704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51716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08E2A6-C454-4774-AF64-4D3A51BB6367}" type="datetimeFigureOut">
              <a:rPr lang="fr-FR" smtClean="0"/>
              <a:t>27/04/2018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2A9599-F418-4028-BEA6-33E7ED704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30622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08E2A6-C454-4774-AF64-4D3A51BB6367}" type="datetimeFigureOut">
              <a:rPr lang="fr-FR" smtClean="0"/>
              <a:t>27/04/2018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2A9599-F418-4028-BEA6-33E7ED704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88948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08E2A6-C454-4774-AF64-4D3A51BB6367}" type="datetimeFigureOut">
              <a:rPr lang="fr-FR" smtClean="0"/>
              <a:t>27/04/2018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2A9599-F418-4028-BEA6-33E7ED704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98089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08E2A6-C454-4774-AF64-4D3A51BB6367}" type="datetimeFigureOut">
              <a:rPr lang="fr-FR" smtClean="0"/>
              <a:t>27/04/2018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2A9599-F418-4028-BEA6-33E7ED704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1128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F1FE8E-A929-4517-8250-65D294A649C4}" type="datetime1">
              <a:rPr lang="fr-FR" smtClean="0"/>
              <a:t>27/04/2018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4D3E31-7082-4B85-8488-D2F30D905C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69689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08E2A6-C454-4774-AF64-4D3A51BB6367}" type="datetimeFigureOut">
              <a:rPr lang="fr-FR" smtClean="0"/>
              <a:t>27/04/2018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2A9599-F418-4028-BEA6-33E7ED704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18661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08E2A6-C454-4774-AF64-4D3A51BB6367}" type="datetimeFigureOut">
              <a:rPr lang="fr-FR" smtClean="0"/>
              <a:t>27/04/2018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2A9599-F418-4028-BEA6-33E7ED704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5063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08E2A6-C454-4774-AF64-4D3A51BB6367}" type="datetimeFigureOut">
              <a:rPr lang="fr-FR" smtClean="0"/>
              <a:t>27/04/2018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2A9599-F418-4028-BEA6-33E7ED704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73764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08E2A6-C454-4774-AF64-4D3A51BB6367}" type="datetimeFigureOut">
              <a:rPr lang="fr-FR" smtClean="0"/>
              <a:t>27/04/2018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2A9599-F418-4028-BEA6-33E7ED704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43251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08E2A6-C454-4774-AF64-4D3A51BB6367}" type="datetimeFigureOut">
              <a:rPr lang="fr-FR" smtClean="0"/>
              <a:t>27/04/2018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2A9599-F418-4028-BEA6-33E7ED704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7127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6436F0-CBD2-475A-87CE-DADE6B2DD684}" type="datetime1">
              <a:rPr lang="fr-FR" smtClean="0"/>
              <a:t>27/04/2018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4D3E31-7082-4B85-8488-D2F30D905C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1908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8C9366-3741-4A4C-814C-8312224AABDE}" type="datetime1">
              <a:rPr lang="fr-FR" smtClean="0"/>
              <a:t>27/04/2018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4D3E31-7082-4B85-8488-D2F30D905C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4214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2ACBD4-B69D-4E7D-A434-69AAEA1ED606}" type="datetime1">
              <a:rPr lang="fr-FR" smtClean="0"/>
              <a:t>27/04/2018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4D3E31-7082-4B85-8488-D2F30D905C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5456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693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651B4-718A-4F8C-9755-59A28C7E7514}" type="datetime1">
              <a:rPr lang="fr-FR" smtClean="0"/>
              <a:t>27/04/2018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4D3E31-7082-4B85-8488-D2F30D905C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8374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191238-898F-4062-91EE-3349FEEF2192}" type="datetime1">
              <a:rPr lang="fr-FR" smtClean="0"/>
              <a:t>27/04/2018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4D3E31-7082-4B85-8488-D2F30D905C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480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752" y="752"/>
            <a:ext cx="3963736" cy="122834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2348880"/>
            <a:ext cx="9144000" cy="24482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206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0689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FD8C40DE-1193-4AA3-81FB-2A07452284F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12360" y="6495540"/>
            <a:ext cx="1331640" cy="14401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6412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4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556792"/>
            <a:ext cx="9144000" cy="22322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277" y="5704246"/>
            <a:ext cx="3485446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921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83568" y="2492896"/>
            <a:ext cx="7920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000" dirty="0">
                <a:solidFill>
                  <a:schemeClr val="bg1"/>
                </a:solidFill>
                <a:latin typeface="Franklin Gothic Demi" panose="020B0703020102020204" pitchFamily="34" charset="0"/>
              </a:rPr>
              <a:t>Mesurer la performance des activités de développement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5970380" y="3749079"/>
            <a:ext cx="2520280" cy="21602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6221561" y="4149080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>
                <a:solidFill>
                  <a:schemeClr val="bg1"/>
                </a:solidFill>
                <a:latin typeface="Franklin Gothic Book" panose="020B0503020102020204" pitchFamily="34" charset="0"/>
              </a:rPr>
              <a:t>F. Gautier</a:t>
            </a:r>
            <a:br>
              <a:rPr lang="fr-FR" dirty="0">
                <a:solidFill>
                  <a:schemeClr val="bg1"/>
                </a:solidFill>
                <a:latin typeface="Franklin Gothic Book" panose="020B0503020102020204" pitchFamily="34" charset="0"/>
              </a:rPr>
            </a:br>
            <a:endParaRPr lang="fr-FR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382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altLang="fr-FR" sz="3400" b="1" dirty="0"/>
              <a:t>Stratégies de confrontation: l’automobile au tournant des années 1990</a:t>
            </a:r>
            <a:endParaRPr lang="fr-FR" altLang="fr-FR" dirty="0"/>
          </a:p>
        </p:txBody>
      </p:sp>
      <p:graphicFrame>
        <p:nvGraphicFramePr>
          <p:cNvPr id="21507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681038" y="1979613"/>
          <a:ext cx="7866062" cy="409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Document" r:id="rId3" imgW="7868880" imgH="4095720" progId="Word.Document.8">
                  <p:embed/>
                </p:oleObj>
              </mc:Choice>
              <mc:Fallback>
                <p:oleObj name="Document" r:id="rId3" imgW="7868880" imgH="40957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038" y="1979613"/>
                        <a:ext cx="7866062" cy="4092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8738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001000" cy="1817688"/>
          </a:xfrm>
        </p:spPr>
        <p:txBody>
          <a:bodyPr/>
          <a:lstStyle/>
          <a:p>
            <a:r>
              <a:rPr lang="fr-FR" altLang="fr-FR" sz="2000" b="1" dirty="0">
                <a:solidFill>
                  <a:schemeClr val="accent6">
                    <a:lumMod val="75000"/>
                  </a:schemeClr>
                </a:solidFill>
              </a:rPr>
              <a:t>Stratégies de plate-forme de produits </a:t>
            </a:r>
            <a:r>
              <a:rPr lang="fr-FR" altLang="fr-FR" sz="2000" b="1" dirty="0"/>
              <a:t>Analyse du portefeuille de projets suivant:</a:t>
            </a:r>
          </a:p>
          <a:p>
            <a:pPr lvl="1"/>
            <a:r>
              <a:rPr lang="fr-FR" altLang="fr-FR" sz="1800" dirty="0"/>
              <a:t>La contribution apportée en matière d’avantage concurrentiel;</a:t>
            </a:r>
          </a:p>
          <a:p>
            <a:pPr lvl="1"/>
            <a:r>
              <a:rPr lang="fr-FR" altLang="fr-FR" sz="1800" dirty="0"/>
              <a:t>Le niveau et la nature des ressources nécessaires;</a:t>
            </a:r>
          </a:p>
          <a:p>
            <a:pPr lvl="1"/>
            <a:r>
              <a:rPr lang="fr-FR" altLang="fr-FR" sz="1800" dirty="0"/>
              <a:t>Les exigences de succès.</a:t>
            </a:r>
            <a:r>
              <a:rPr lang="fr-FR" altLang="fr-FR" sz="2200" dirty="0"/>
              <a:t> </a:t>
            </a:r>
          </a:p>
        </p:txBody>
      </p:sp>
      <p:graphicFrame>
        <p:nvGraphicFramePr>
          <p:cNvPr id="2662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684213" y="3789363"/>
          <a:ext cx="8135937" cy="237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Document" r:id="rId5" imgW="7731087" imgH="2472900" progId="Word.Document.8">
                  <p:embed/>
                </p:oleObj>
              </mc:Choice>
              <mc:Fallback>
                <p:oleObj name="Document" r:id="rId5" imgW="7731087" imgH="24729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789363"/>
                        <a:ext cx="8135937" cy="23764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altLang="fr-FR" sz="3400" b="1" dirty="0"/>
              <a:t>Stratégies de confrontation: comment?</a:t>
            </a:r>
          </a:p>
        </p:txBody>
      </p:sp>
    </p:spTree>
    <p:extLst>
      <p:ext uri="{BB962C8B-B14F-4D97-AF65-F5344CB8AC3E}">
        <p14:creationId xmlns:p14="http://schemas.microsoft.com/office/powerpoint/2010/main" val="321599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ZOU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ZOU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ZOU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ZOU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ZOU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altLang="fr-FR" sz="3400" b="1" dirty="0"/>
              <a:t>Stratégies de confrontation: quelles structures?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altLang="fr-FR" dirty="0"/>
              <a:t>Mise en place de </a:t>
            </a:r>
            <a:r>
              <a:rPr lang="fr-FR" altLang="fr-FR" dirty="0">
                <a:solidFill>
                  <a:schemeClr val="accent6">
                    <a:lumMod val="75000"/>
                  </a:schemeClr>
                </a:solidFill>
              </a:rPr>
              <a:t>structures projets</a:t>
            </a:r>
          </a:p>
          <a:p>
            <a:pPr lvl="1"/>
            <a:r>
              <a:rPr lang="fr-FR" altLang="fr-FR" dirty="0"/>
              <a:t>Intégrer et coordonner les différentes tâches dans les activités de développement</a:t>
            </a:r>
          </a:p>
          <a:p>
            <a:pPr lvl="1"/>
            <a:r>
              <a:rPr lang="fr-FR" altLang="fr-FR" dirty="0"/>
              <a:t>Faire converger les efforts de développement vers les objectifs fixés:</a:t>
            </a:r>
          </a:p>
          <a:p>
            <a:pPr lvl="2"/>
            <a:r>
              <a:rPr lang="fr-FR" altLang="fr-FR" dirty="0"/>
              <a:t>Délais</a:t>
            </a:r>
          </a:p>
          <a:p>
            <a:pPr lvl="2"/>
            <a:r>
              <a:rPr lang="fr-FR" altLang="fr-FR" dirty="0"/>
              <a:t>Spécifications</a:t>
            </a:r>
          </a:p>
          <a:p>
            <a:pPr lvl="2"/>
            <a:r>
              <a:rPr lang="fr-FR" altLang="fr-FR" dirty="0"/>
              <a:t>coûts</a:t>
            </a:r>
          </a:p>
          <a:p>
            <a:pPr lvl="2"/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963118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altLang="fr-FR" sz="3600" b="1" dirty="0"/>
              <a:t>Quel mode de coordination?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altLang="fr-FR" sz="2600" dirty="0"/>
              <a:t>Modèle de l’ingénierie</a:t>
            </a:r>
          </a:p>
          <a:p>
            <a:pPr lvl="1"/>
            <a:r>
              <a:rPr lang="fr-FR" altLang="fr-FR" sz="2200" dirty="0"/>
              <a:t>Distinction maître d’œuvre (maîtrise des spécifications)/ maître d’ouvrage (conception)</a:t>
            </a:r>
          </a:p>
          <a:p>
            <a:pPr lvl="1"/>
            <a:r>
              <a:rPr lang="fr-FR" altLang="fr-FR" sz="2200" dirty="0"/>
              <a:t>Coordination instrumentale (ordonnancement, budgets) et contractuelle</a:t>
            </a:r>
          </a:p>
          <a:p>
            <a:r>
              <a:rPr lang="fr-FR" altLang="fr-FR" sz="2600" dirty="0"/>
              <a:t>Modèle taylorien</a:t>
            </a:r>
          </a:p>
          <a:p>
            <a:pPr lvl="1"/>
            <a:r>
              <a:rPr lang="fr-FR" altLang="fr-FR" sz="2200" dirty="0"/>
              <a:t>Spécialisation et expertise</a:t>
            </a:r>
          </a:p>
          <a:p>
            <a:pPr lvl="1"/>
            <a:r>
              <a:rPr lang="fr-FR" altLang="fr-FR" sz="2200" dirty="0"/>
              <a:t>Développement séquentiel</a:t>
            </a:r>
          </a:p>
          <a:p>
            <a:pPr lvl="1"/>
            <a:r>
              <a:rPr lang="fr-FR" altLang="fr-FR" sz="2200" dirty="0"/>
              <a:t>Coordination par la hiérarchie</a:t>
            </a:r>
          </a:p>
        </p:txBody>
      </p:sp>
    </p:spTree>
    <p:extLst>
      <p:ext uri="{BB962C8B-B14F-4D97-AF65-F5344CB8AC3E}">
        <p14:creationId xmlns:p14="http://schemas.microsoft.com/office/powerpoint/2010/main" val="24185337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7AD5B3-17C6-4ECF-ADB5-9AE61A83D356}" type="slidenum">
              <a:rPr lang="fr-FR"/>
              <a:pPr/>
              <a:t>14</a:t>
            </a:fld>
            <a:endParaRPr lang="fr-FR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 suivi: lien Planification - Réalisation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910263" y="3079750"/>
            <a:ext cx="2481262" cy="1903413"/>
            <a:chOff x="3723" y="2148"/>
            <a:chExt cx="1563" cy="1199"/>
          </a:xfrm>
        </p:grpSpPr>
        <p:sp>
          <p:nvSpPr>
            <p:cNvPr id="101380" name="Rectangle 4"/>
            <p:cNvSpPr>
              <a:spLocks noChangeArrowheads="1"/>
            </p:cNvSpPr>
            <p:nvPr/>
          </p:nvSpPr>
          <p:spPr bwMode="auto">
            <a:xfrm>
              <a:off x="3771" y="2579"/>
              <a:ext cx="1248" cy="76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1381" name="Rectangle 5"/>
            <p:cNvSpPr>
              <a:spLocks noChangeArrowheads="1"/>
            </p:cNvSpPr>
            <p:nvPr/>
          </p:nvSpPr>
          <p:spPr bwMode="auto">
            <a:xfrm>
              <a:off x="3867" y="2723"/>
              <a:ext cx="240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1382" name="Rectangle 6"/>
            <p:cNvSpPr>
              <a:spLocks noChangeArrowheads="1"/>
            </p:cNvSpPr>
            <p:nvPr/>
          </p:nvSpPr>
          <p:spPr bwMode="auto">
            <a:xfrm>
              <a:off x="3963" y="2819"/>
              <a:ext cx="240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1383" name="Rectangle 7"/>
            <p:cNvSpPr>
              <a:spLocks noChangeArrowheads="1"/>
            </p:cNvSpPr>
            <p:nvPr/>
          </p:nvSpPr>
          <p:spPr bwMode="auto">
            <a:xfrm>
              <a:off x="4059" y="2963"/>
              <a:ext cx="240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1384" name="Text Box 8"/>
            <p:cNvSpPr txBox="1">
              <a:spLocks noChangeArrowheads="1"/>
            </p:cNvSpPr>
            <p:nvPr/>
          </p:nvSpPr>
          <p:spPr bwMode="auto">
            <a:xfrm>
              <a:off x="3723" y="2148"/>
              <a:ext cx="1563" cy="4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fr-FR" sz="2000" b="1"/>
                <a:t>Mesures d'avancement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838200" y="2362200"/>
            <a:ext cx="5091113" cy="3636963"/>
            <a:chOff x="192" y="1088"/>
            <a:chExt cx="3543" cy="2691"/>
          </a:xfrm>
        </p:grpSpPr>
        <p:sp>
          <p:nvSpPr>
            <p:cNvPr id="101386" name="Rectangle 10"/>
            <p:cNvSpPr>
              <a:spLocks noChangeArrowheads="1"/>
            </p:cNvSpPr>
            <p:nvPr/>
          </p:nvSpPr>
          <p:spPr bwMode="auto">
            <a:xfrm>
              <a:off x="192" y="1088"/>
              <a:ext cx="1243" cy="777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1387" name="Rectangle 11"/>
            <p:cNvSpPr>
              <a:spLocks noChangeArrowheads="1"/>
            </p:cNvSpPr>
            <p:nvPr/>
          </p:nvSpPr>
          <p:spPr bwMode="auto">
            <a:xfrm>
              <a:off x="850" y="1199"/>
              <a:ext cx="183" cy="11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1388" name="Rectangle 12"/>
            <p:cNvSpPr>
              <a:spLocks noChangeArrowheads="1"/>
            </p:cNvSpPr>
            <p:nvPr/>
          </p:nvSpPr>
          <p:spPr bwMode="auto">
            <a:xfrm>
              <a:off x="411" y="1421"/>
              <a:ext cx="183" cy="11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1389" name="Rectangle 13"/>
            <p:cNvSpPr>
              <a:spLocks noChangeArrowheads="1"/>
            </p:cNvSpPr>
            <p:nvPr/>
          </p:nvSpPr>
          <p:spPr bwMode="auto">
            <a:xfrm>
              <a:off x="740" y="1421"/>
              <a:ext cx="183" cy="11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1390" name="Rectangle 14"/>
            <p:cNvSpPr>
              <a:spLocks noChangeArrowheads="1"/>
            </p:cNvSpPr>
            <p:nvPr/>
          </p:nvSpPr>
          <p:spPr bwMode="auto">
            <a:xfrm>
              <a:off x="1143" y="1421"/>
              <a:ext cx="183" cy="11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1391" name="Rectangle 15"/>
            <p:cNvSpPr>
              <a:spLocks noChangeArrowheads="1"/>
            </p:cNvSpPr>
            <p:nvPr/>
          </p:nvSpPr>
          <p:spPr bwMode="auto">
            <a:xfrm>
              <a:off x="1106" y="1643"/>
              <a:ext cx="183" cy="11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1392" name="Rectangle 16"/>
            <p:cNvSpPr>
              <a:spLocks noChangeArrowheads="1"/>
            </p:cNvSpPr>
            <p:nvPr/>
          </p:nvSpPr>
          <p:spPr bwMode="auto">
            <a:xfrm>
              <a:off x="814" y="1643"/>
              <a:ext cx="183" cy="11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1393" name="Rectangle 17"/>
            <p:cNvSpPr>
              <a:spLocks noChangeArrowheads="1"/>
            </p:cNvSpPr>
            <p:nvPr/>
          </p:nvSpPr>
          <p:spPr bwMode="auto">
            <a:xfrm>
              <a:off x="558" y="1643"/>
              <a:ext cx="182" cy="11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1394" name="Rectangle 18"/>
            <p:cNvSpPr>
              <a:spLocks noChangeArrowheads="1"/>
            </p:cNvSpPr>
            <p:nvPr/>
          </p:nvSpPr>
          <p:spPr bwMode="auto">
            <a:xfrm>
              <a:off x="302" y="1643"/>
              <a:ext cx="183" cy="11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1395" name="Line 19"/>
            <p:cNvSpPr>
              <a:spLocks noChangeShapeType="1"/>
            </p:cNvSpPr>
            <p:nvPr/>
          </p:nvSpPr>
          <p:spPr bwMode="auto">
            <a:xfrm flipH="1">
              <a:off x="521" y="1310"/>
              <a:ext cx="402" cy="1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1396" name="Line 20"/>
            <p:cNvSpPr>
              <a:spLocks noChangeShapeType="1"/>
            </p:cNvSpPr>
            <p:nvPr/>
          </p:nvSpPr>
          <p:spPr bwMode="auto">
            <a:xfrm flipH="1">
              <a:off x="887" y="1310"/>
              <a:ext cx="36" cy="1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1397" name="Line 21"/>
            <p:cNvSpPr>
              <a:spLocks noChangeShapeType="1"/>
            </p:cNvSpPr>
            <p:nvPr/>
          </p:nvSpPr>
          <p:spPr bwMode="auto">
            <a:xfrm>
              <a:off x="997" y="1310"/>
              <a:ext cx="219" cy="1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1398" name="Line 22"/>
            <p:cNvSpPr>
              <a:spLocks noChangeShapeType="1"/>
            </p:cNvSpPr>
            <p:nvPr/>
          </p:nvSpPr>
          <p:spPr bwMode="auto">
            <a:xfrm flipH="1">
              <a:off x="411" y="1532"/>
              <a:ext cx="74" cy="1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1399" name="Line 23"/>
            <p:cNvSpPr>
              <a:spLocks noChangeShapeType="1"/>
            </p:cNvSpPr>
            <p:nvPr/>
          </p:nvSpPr>
          <p:spPr bwMode="auto">
            <a:xfrm>
              <a:off x="521" y="1532"/>
              <a:ext cx="110" cy="1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1400" name="Line 24"/>
            <p:cNvSpPr>
              <a:spLocks noChangeShapeType="1"/>
            </p:cNvSpPr>
            <p:nvPr/>
          </p:nvSpPr>
          <p:spPr bwMode="auto">
            <a:xfrm>
              <a:off x="850" y="1532"/>
              <a:ext cx="37" cy="1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1401" name="Line 25"/>
            <p:cNvSpPr>
              <a:spLocks noChangeShapeType="1"/>
            </p:cNvSpPr>
            <p:nvPr/>
          </p:nvSpPr>
          <p:spPr bwMode="auto">
            <a:xfrm>
              <a:off x="887" y="1532"/>
              <a:ext cx="293" cy="1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1402" name="Text Box 26"/>
            <p:cNvSpPr txBox="1">
              <a:spLocks noChangeArrowheads="1"/>
            </p:cNvSpPr>
            <p:nvPr/>
          </p:nvSpPr>
          <p:spPr bwMode="auto">
            <a:xfrm>
              <a:off x="265" y="1126"/>
              <a:ext cx="647" cy="2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fr-FR" sz="2000" b="1"/>
                <a:t>WBS</a:t>
              </a:r>
            </a:p>
          </p:txBody>
        </p:sp>
        <p:sp>
          <p:nvSpPr>
            <p:cNvPr id="101403" name="Rectangle 27"/>
            <p:cNvSpPr>
              <a:spLocks noChangeArrowheads="1"/>
            </p:cNvSpPr>
            <p:nvPr/>
          </p:nvSpPr>
          <p:spPr bwMode="auto">
            <a:xfrm>
              <a:off x="773" y="1769"/>
              <a:ext cx="1243" cy="777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1404" name="Text Box 28"/>
            <p:cNvSpPr txBox="1">
              <a:spLocks noChangeArrowheads="1"/>
            </p:cNvSpPr>
            <p:nvPr/>
          </p:nvSpPr>
          <p:spPr bwMode="auto">
            <a:xfrm>
              <a:off x="861" y="1809"/>
              <a:ext cx="627" cy="2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fr-FR" sz="2000" b="1"/>
                <a:t>PERT</a:t>
              </a:r>
            </a:p>
          </p:txBody>
        </p:sp>
        <p:sp>
          <p:nvSpPr>
            <p:cNvPr id="101405" name="Oval 29"/>
            <p:cNvSpPr>
              <a:spLocks noChangeArrowheads="1"/>
            </p:cNvSpPr>
            <p:nvPr/>
          </p:nvSpPr>
          <p:spPr bwMode="auto">
            <a:xfrm>
              <a:off x="1299" y="2058"/>
              <a:ext cx="79" cy="81"/>
            </a:xfrm>
            <a:prstGeom prst="ellipse">
              <a:avLst/>
            </a:pr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1406" name="Oval 30"/>
            <p:cNvSpPr>
              <a:spLocks noChangeArrowheads="1"/>
            </p:cNvSpPr>
            <p:nvPr/>
          </p:nvSpPr>
          <p:spPr bwMode="auto">
            <a:xfrm>
              <a:off x="1125" y="2202"/>
              <a:ext cx="79" cy="81"/>
            </a:xfrm>
            <a:prstGeom prst="ellipse">
              <a:avLst/>
            </a:pr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1407" name="Oval 31"/>
            <p:cNvSpPr>
              <a:spLocks noChangeArrowheads="1"/>
            </p:cNvSpPr>
            <p:nvPr/>
          </p:nvSpPr>
          <p:spPr bwMode="auto">
            <a:xfrm>
              <a:off x="1297" y="2346"/>
              <a:ext cx="79" cy="81"/>
            </a:xfrm>
            <a:prstGeom prst="ellipse">
              <a:avLst/>
            </a:pr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1408" name="Oval 32"/>
            <p:cNvSpPr>
              <a:spLocks noChangeArrowheads="1"/>
            </p:cNvSpPr>
            <p:nvPr/>
          </p:nvSpPr>
          <p:spPr bwMode="auto">
            <a:xfrm>
              <a:off x="1489" y="2350"/>
              <a:ext cx="79" cy="81"/>
            </a:xfrm>
            <a:prstGeom prst="ellipse">
              <a:avLst/>
            </a:pr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1409" name="Oval 33"/>
            <p:cNvSpPr>
              <a:spLocks noChangeArrowheads="1"/>
            </p:cNvSpPr>
            <p:nvPr/>
          </p:nvSpPr>
          <p:spPr bwMode="auto">
            <a:xfrm>
              <a:off x="1692" y="2214"/>
              <a:ext cx="79" cy="81"/>
            </a:xfrm>
            <a:prstGeom prst="ellipse">
              <a:avLst/>
            </a:pr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1410" name="Line 34"/>
            <p:cNvSpPr>
              <a:spLocks noChangeShapeType="1"/>
            </p:cNvSpPr>
            <p:nvPr/>
          </p:nvSpPr>
          <p:spPr bwMode="auto">
            <a:xfrm flipH="1">
              <a:off x="1046" y="2246"/>
              <a:ext cx="1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1411" name="Line 35"/>
            <p:cNvSpPr>
              <a:spLocks noChangeShapeType="1"/>
            </p:cNvSpPr>
            <p:nvPr/>
          </p:nvSpPr>
          <p:spPr bwMode="auto">
            <a:xfrm flipV="1">
              <a:off x="1176" y="2095"/>
              <a:ext cx="149" cy="1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1412" name="Line 36"/>
            <p:cNvSpPr>
              <a:spLocks noChangeShapeType="1"/>
            </p:cNvSpPr>
            <p:nvPr/>
          </p:nvSpPr>
          <p:spPr bwMode="auto">
            <a:xfrm>
              <a:off x="1335" y="2095"/>
              <a:ext cx="407" cy="1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1413" name="Line 37"/>
            <p:cNvSpPr>
              <a:spLocks noChangeShapeType="1"/>
            </p:cNvSpPr>
            <p:nvPr/>
          </p:nvSpPr>
          <p:spPr bwMode="auto">
            <a:xfrm flipH="1">
              <a:off x="1543" y="2256"/>
              <a:ext cx="199" cy="1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1414" name="Line 38"/>
            <p:cNvSpPr>
              <a:spLocks noChangeShapeType="1"/>
            </p:cNvSpPr>
            <p:nvPr/>
          </p:nvSpPr>
          <p:spPr bwMode="auto">
            <a:xfrm flipH="1">
              <a:off x="1335" y="2386"/>
              <a:ext cx="2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1415" name="Line 39"/>
            <p:cNvSpPr>
              <a:spLocks noChangeShapeType="1"/>
            </p:cNvSpPr>
            <p:nvPr/>
          </p:nvSpPr>
          <p:spPr bwMode="auto">
            <a:xfrm flipH="1" flipV="1">
              <a:off x="1166" y="2235"/>
              <a:ext cx="169" cy="1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1416" name="Line 40"/>
            <p:cNvSpPr>
              <a:spLocks noChangeShapeType="1"/>
            </p:cNvSpPr>
            <p:nvPr/>
          </p:nvSpPr>
          <p:spPr bwMode="auto">
            <a:xfrm>
              <a:off x="1742" y="2256"/>
              <a:ext cx="1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1417" name="Oval 41"/>
            <p:cNvSpPr>
              <a:spLocks noChangeArrowheads="1"/>
            </p:cNvSpPr>
            <p:nvPr/>
          </p:nvSpPr>
          <p:spPr bwMode="auto">
            <a:xfrm>
              <a:off x="1595" y="2055"/>
              <a:ext cx="69" cy="71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1418" name="Line 42"/>
            <p:cNvSpPr>
              <a:spLocks noChangeShapeType="1"/>
            </p:cNvSpPr>
            <p:nvPr/>
          </p:nvSpPr>
          <p:spPr bwMode="auto">
            <a:xfrm>
              <a:off x="1345" y="2085"/>
              <a:ext cx="2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1419" name="Line 43"/>
            <p:cNvSpPr>
              <a:spLocks noChangeShapeType="1"/>
            </p:cNvSpPr>
            <p:nvPr/>
          </p:nvSpPr>
          <p:spPr bwMode="auto">
            <a:xfrm>
              <a:off x="1632" y="2095"/>
              <a:ext cx="110" cy="1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1420" name="Rectangle 44"/>
            <p:cNvSpPr>
              <a:spLocks noChangeArrowheads="1"/>
            </p:cNvSpPr>
            <p:nvPr/>
          </p:nvSpPr>
          <p:spPr bwMode="auto">
            <a:xfrm>
              <a:off x="1737" y="2376"/>
              <a:ext cx="1244" cy="77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1421" name="Text Box 45"/>
            <p:cNvSpPr txBox="1">
              <a:spLocks noChangeArrowheads="1"/>
            </p:cNvSpPr>
            <p:nvPr/>
          </p:nvSpPr>
          <p:spPr bwMode="auto">
            <a:xfrm>
              <a:off x="1756" y="2404"/>
              <a:ext cx="836" cy="2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fr-FR" sz="2000" b="1"/>
                <a:t>GANTT</a:t>
              </a:r>
            </a:p>
          </p:txBody>
        </p:sp>
        <p:grpSp>
          <p:nvGrpSpPr>
            <p:cNvPr id="4" name="Group 46"/>
            <p:cNvGrpSpPr>
              <a:grpSpLocks/>
            </p:cNvGrpSpPr>
            <p:nvPr/>
          </p:nvGrpSpPr>
          <p:grpSpPr bwMode="auto">
            <a:xfrm>
              <a:off x="2347" y="3010"/>
              <a:ext cx="378" cy="44"/>
              <a:chOff x="3182" y="3391"/>
              <a:chExt cx="626" cy="70"/>
            </a:xfrm>
          </p:grpSpPr>
          <p:sp>
            <p:nvSpPr>
              <p:cNvPr id="101423" name="Line 47"/>
              <p:cNvSpPr>
                <a:spLocks noChangeShapeType="1"/>
              </p:cNvSpPr>
              <p:nvPr/>
            </p:nvSpPr>
            <p:spPr bwMode="auto">
              <a:xfrm>
                <a:off x="3195" y="3418"/>
                <a:ext cx="613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01424" name="Line 48"/>
              <p:cNvSpPr>
                <a:spLocks noChangeShapeType="1"/>
              </p:cNvSpPr>
              <p:nvPr/>
            </p:nvSpPr>
            <p:spPr bwMode="auto">
              <a:xfrm>
                <a:off x="3182" y="3391"/>
                <a:ext cx="0" cy="6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01425" name="Line 49"/>
              <p:cNvSpPr>
                <a:spLocks noChangeShapeType="1"/>
              </p:cNvSpPr>
              <p:nvPr/>
            </p:nvSpPr>
            <p:spPr bwMode="auto">
              <a:xfrm>
                <a:off x="3798" y="3396"/>
                <a:ext cx="0" cy="6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5" name="Group 50"/>
            <p:cNvGrpSpPr>
              <a:grpSpLocks/>
            </p:cNvGrpSpPr>
            <p:nvPr/>
          </p:nvGrpSpPr>
          <p:grpSpPr bwMode="auto">
            <a:xfrm>
              <a:off x="2033" y="2873"/>
              <a:ext cx="318" cy="65"/>
              <a:chOff x="3182" y="3391"/>
              <a:chExt cx="626" cy="70"/>
            </a:xfrm>
          </p:grpSpPr>
          <p:sp>
            <p:nvSpPr>
              <p:cNvPr id="101427" name="Line 51"/>
              <p:cNvSpPr>
                <a:spLocks noChangeShapeType="1"/>
              </p:cNvSpPr>
              <p:nvPr/>
            </p:nvSpPr>
            <p:spPr bwMode="auto">
              <a:xfrm>
                <a:off x="3195" y="3418"/>
                <a:ext cx="613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01428" name="Line 52"/>
              <p:cNvSpPr>
                <a:spLocks noChangeShapeType="1"/>
              </p:cNvSpPr>
              <p:nvPr/>
            </p:nvSpPr>
            <p:spPr bwMode="auto">
              <a:xfrm>
                <a:off x="3182" y="3391"/>
                <a:ext cx="0" cy="6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01429" name="Line 53"/>
              <p:cNvSpPr>
                <a:spLocks noChangeShapeType="1"/>
              </p:cNvSpPr>
              <p:nvPr/>
            </p:nvSpPr>
            <p:spPr bwMode="auto">
              <a:xfrm>
                <a:off x="3798" y="3396"/>
                <a:ext cx="0" cy="6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6" name="Group 54"/>
            <p:cNvGrpSpPr>
              <a:grpSpLocks/>
            </p:cNvGrpSpPr>
            <p:nvPr/>
          </p:nvGrpSpPr>
          <p:grpSpPr bwMode="auto">
            <a:xfrm>
              <a:off x="2156" y="2766"/>
              <a:ext cx="477" cy="54"/>
              <a:chOff x="3182" y="3391"/>
              <a:chExt cx="626" cy="70"/>
            </a:xfrm>
          </p:grpSpPr>
          <p:sp>
            <p:nvSpPr>
              <p:cNvPr id="101431" name="Line 55"/>
              <p:cNvSpPr>
                <a:spLocks noChangeShapeType="1"/>
              </p:cNvSpPr>
              <p:nvPr/>
            </p:nvSpPr>
            <p:spPr bwMode="auto">
              <a:xfrm>
                <a:off x="3195" y="3418"/>
                <a:ext cx="613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01432" name="Line 56"/>
              <p:cNvSpPr>
                <a:spLocks noChangeShapeType="1"/>
              </p:cNvSpPr>
              <p:nvPr/>
            </p:nvSpPr>
            <p:spPr bwMode="auto">
              <a:xfrm>
                <a:off x="3182" y="3391"/>
                <a:ext cx="0" cy="6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01433" name="Line 57"/>
              <p:cNvSpPr>
                <a:spLocks noChangeShapeType="1"/>
              </p:cNvSpPr>
              <p:nvPr/>
            </p:nvSpPr>
            <p:spPr bwMode="auto">
              <a:xfrm>
                <a:off x="3798" y="3396"/>
                <a:ext cx="0" cy="6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7" name="Group 58"/>
            <p:cNvGrpSpPr>
              <a:grpSpLocks/>
            </p:cNvGrpSpPr>
            <p:nvPr/>
          </p:nvGrpSpPr>
          <p:grpSpPr bwMode="auto">
            <a:xfrm>
              <a:off x="1881" y="2669"/>
              <a:ext cx="478" cy="54"/>
              <a:chOff x="3182" y="3391"/>
              <a:chExt cx="626" cy="70"/>
            </a:xfrm>
          </p:grpSpPr>
          <p:sp>
            <p:nvSpPr>
              <p:cNvPr id="101435" name="Line 59"/>
              <p:cNvSpPr>
                <a:spLocks noChangeShapeType="1"/>
              </p:cNvSpPr>
              <p:nvPr/>
            </p:nvSpPr>
            <p:spPr bwMode="auto">
              <a:xfrm>
                <a:off x="3195" y="3418"/>
                <a:ext cx="613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01436" name="Line 60"/>
              <p:cNvSpPr>
                <a:spLocks noChangeShapeType="1"/>
              </p:cNvSpPr>
              <p:nvPr/>
            </p:nvSpPr>
            <p:spPr bwMode="auto">
              <a:xfrm>
                <a:off x="3182" y="3391"/>
                <a:ext cx="0" cy="6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01437" name="Line 61"/>
              <p:cNvSpPr>
                <a:spLocks noChangeShapeType="1"/>
              </p:cNvSpPr>
              <p:nvPr/>
            </p:nvSpPr>
            <p:spPr bwMode="auto">
              <a:xfrm>
                <a:off x="3798" y="3396"/>
                <a:ext cx="0" cy="6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sp>
          <p:nvSpPr>
            <p:cNvPr id="101438" name="Rectangle 62"/>
            <p:cNvSpPr>
              <a:spLocks noChangeArrowheads="1"/>
            </p:cNvSpPr>
            <p:nvPr/>
          </p:nvSpPr>
          <p:spPr bwMode="auto">
            <a:xfrm>
              <a:off x="2435" y="3002"/>
              <a:ext cx="1244" cy="777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1439" name="Text Box 63"/>
            <p:cNvSpPr txBox="1">
              <a:spLocks noChangeArrowheads="1"/>
            </p:cNvSpPr>
            <p:nvPr/>
          </p:nvSpPr>
          <p:spPr bwMode="auto">
            <a:xfrm>
              <a:off x="2439" y="3000"/>
              <a:ext cx="1296" cy="4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fr-FR" b="1"/>
                <a:t>Courbes </a:t>
              </a:r>
            </a:p>
            <a:p>
              <a:pPr eaLnBrk="0" hangingPunct="0">
                <a:lnSpc>
                  <a:spcPct val="20000"/>
                </a:lnSpc>
                <a:spcBef>
                  <a:spcPct val="50000"/>
                </a:spcBef>
              </a:pPr>
              <a:r>
                <a:rPr lang="fr-FR" b="1"/>
                <a:t>prévisionnelles</a:t>
              </a:r>
            </a:p>
          </p:txBody>
        </p:sp>
        <p:sp>
          <p:nvSpPr>
            <p:cNvPr id="101440" name="Freeform 64"/>
            <p:cNvSpPr>
              <a:spLocks/>
            </p:cNvSpPr>
            <p:nvPr/>
          </p:nvSpPr>
          <p:spPr bwMode="auto">
            <a:xfrm>
              <a:off x="2674" y="3392"/>
              <a:ext cx="636" cy="298"/>
            </a:xfrm>
            <a:custGeom>
              <a:avLst/>
              <a:gdLst/>
              <a:ahLst/>
              <a:cxnLst>
                <a:cxn ang="0">
                  <a:pos x="0" y="324"/>
                </a:cxn>
                <a:cxn ang="0">
                  <a:pos x="157" y="311"/>
                </a:cxn>
                <a:cxn ang="0">
                  <a:pos x="287" y="193"/>
                </a:cxn>
                <a:cxn ang="0">
                  <a:pos x="405" y="76"/>
                </a:cxn>
                <a:cxn ang="0">
                  <a:pos x="626" y="11"/>
                </a:cxn>
                <a:cxn ang="0">
                  <a:pos x="809" y="11"/>
                </a:cxn>
                <a:cxn ang="0">
                  <a:pos x="965" y="11"/>
                </a:cxn>
              </a:cxnLst>
              <a:rect l="0" t="0" r="r" b="b"/>
              <a:pathLst>
                <a:path w="965" h="333">
                  <a:moveTo>
                    <a:pt x="0" y="324"/>
                  </a:moveTo>
                  <a:cubicBezTo>
                    <a:pt x="54" y="328"/>
                    <a:pt x="109" y="333"/>
                    <a:pt x="157" y="311"/>
                  </a:cubicBezTo>
                  <a:cubicBezTo>
                    <a:pt x="205" y="289"/>
                    <a:pt x="246" y="232"/>
                    <a:pt x="287" y="193"/>
                  </a:cubicBezTo>
                  <a:cubicBezTo>
                    <a:pt x="328" y="154"/>
                    <a:pt x="348" y="106"/>
                    <a:pt x="405" y="76"/>
                  </a:cubicBezTo>
                  <a:cubicBezTo>
                    <a:pt x="462" y="46"/>
                    <a:pt x="559" y="22"/>
                    <a:pt x="626" y="11"/>
                  </a:cubicBezTo>
                  <a:cubicBezTo>
                    <a:pt x="693" y="0"/>
                    <a:pt x="753" y="11"/>
                    <a:pt x="809" y="11"/>
                  </a:cubicBezTo>
                  <a:cubicBezTo>
                    <a:pt x="865" y="11"/>
                    <a:pt x="915" y="11"/>
                    <a:pt x="965" y="11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8" name="Group 65"/>
          <p:cNvGrpSpPr>
            <a:grpSpLocks/>
          </p:cNvGrpSpPr>
          <p:nvPr/>
        </p:nvGrpSpPr>
        <p:grpSpPr bwMode="auto">
          <a:xfrm>
            <a:off x="6858000" y="4724400"/>
            <a:ext cx="1981200" cy="1295400"/>
            <a:chOff x="4176" y="3168"/>
            <a:chExt cx="1248" cy="816"/>
          </a:xfrm>
        </p:grpSpPr>
        <p:sp>
          <p:nvSpPr>
            <p:cNvPr id="101442" name="Rectangle 66"/>
            <p:cNvSpPr>
              <a:spLocks noChangeArrowheads="1"/>
            </p:cNvSpPr>
            <p:nvPr/>
          </p:nvSpPr>
          <p:spPr bwMode="auto">
            <a:xfrm>
              <a:off x="4176" y="3216"/>
              <a:ext cx="1248" cy="76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1443" name="Freeform 67"/>
            <p:cNvSpPr>
              <a:spLocks/>
            </p:cNvSpPr>
            <p:nvPr/>
          </p:nvSpPr>
          <p:spPr bwMode="auto">
            <a:xfrm>
              <a:off x="4272" y="3638"/>
              <a:ext cx="636" cy="298"/>
            </a:xfrm>
            <a:custGeom>
              <a:avLst/>
              <a:gdLst/>
              <a:ahLst/>
              <a:cxnLst>
                <a:cxn ang="0">
                  <a:pos x="0" y="324"/>
                </a:cxn>
                <a:cxn ang="0">
                  <a:pos x="157" y="311"/>
                </a:cxn>
                <a:cxn ang="0">
                  <a:pos x="287" y="193"/>
                </a:cxn>
                <a:cxn ang="0">
                  <a:pos x="405" y="76"/>
                </a:cxn>
                <a:cxn ang="0">
                  <a:pos x="626" y="11"/>
                </a:cxn>
                <a:cxn ang="0">
                  <a:pos x="809" y="11"/>
                </a:cxn>
                <a:cxn ang="0">
                  <a:pos x="965" y="11"/>
                </a:cxn>
              </a:cxnLst>
              <a:rect l="0" t="0" r="r" b="b"/>
              <a:pathLst>
                <a:path w="965" h="333">
                  <a:moveTo>
                    <a:pt x="0" y="324"/>
                  </a:moveTo>
                  <a:cubicBezTo>
                    <a:pt x="54" y="328"/>
                    <a:pt x="109" y="333"/>
                    <a:pt x="157" y="311"/>
                  </a:cubicBezTo>
                  <a:cubicBezTo>
                    <a:pt x="205" y="289"/>
                    <a:pt x="246" y="232"/>
                    <a:pt x="287" y="193"/>
                  </a:cubicBezTo>
                  <a:cubicBezTo>
                    <a:pt x="328" y="154"/>
                    <a:pt x="348" y="106"/>
                    <a:pt x="405" y="76"/>
                  </a:cubicBezTo>
                  <a:cubicBezTo>
                    <a:pt x="462" y="46"/>
                    <a:pt x="559" y="22"/>
                    <a:pt x="626" y="11"/>
                  </a:cubicBezTo>
                  <a:cubicBezTo>
                    <a:pt x="693" y="0"/>
                    <a:pt x="753" y="11"/>
                    <a:pt x="809" y="11"/>
                  </a:cubicBezTo>
                  <a:cubicBezTo>
                    <a:pt x="865" y="11"/>
                    <a:pt x="915" y="11"/>
                    <a:pt x="965" y="11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1444" name="Freeform 68"/>
            <p:cNvSpPr>
              <a:spLocks/>
            </p:cNvSpPr>
            <p:nvPr/>
          </p:nvSpPr>
          <p:spPr bwMode="auto">
            <a:xfrm>
              <a:off x="4320" y="3638"/>
              <a:ext cx="864" cy="298"/>
            </a:xfrm>
            <a:custGeom>
              <a:avLst/>
              <a:gdLst/>
              <a:ahLst/>
              <a:cxnLst>
                <a:cxn ang="0">
                  <a:pos x="0" y="324"/>
                </a:cxn>
                <a:cxn ang="0">
                  <a:pos x="157" y="311"/>
                </a:cxn>
                <a:cxn ang="0">
                  <a:pos x="287" y="193"/>
                </a:cxn>
                <a:cxn ang="0">
                  <a:pos x="405" y="76"/>
                </a:cxn>
                <a:cxn ang="0">
                  <a:pos x="626" y="11"/>
                </a:cxn>
                <a:cxn ang="0">
                  <a:pos x="809" y="11"/>
                </a:cxn>
                <a:cxn ang="0">
                  <a:pos x="965" y="11"/>
                </a:cxn>
              </a:cxnLst>
              <a:rect l="0" t="0" r="r" b="b"/>
              <a:pathLst>
                <a:path w="965" h="333">
                  <a:moveTo>
                    <a:pt x="0" y="324"/>
                  </a:moveTo>
                  <a:cubicBezTo>
                    <a:pt x="54" y="328"/>
                    <a:pt x="109" y="333"/>
                    <a:pt x="157" y="311"/>
                  </a:cubicBezTo>
                  <a:cubicBezTo>
                    <a:pt x="205" y="289"/>
                    <a:pt x="246" y="232"/>
                    <a:pt x="287" y="193"/>
                  </a:cubicBezTo>
                  <a:cubicBezTo>
                    <a:pt x="328" y="154"/>
                    <a:pt x="348" y="106"/>
                    <a:pt x="405" y="76"/>
                  </a:cubicBezTo>
                  <a:cubicBezTo>
                    <a:pt x="462" y="46"/>
                    <a:pt x="559" y="22"/>
                    <a:pt x="626" y="11"/>
                  </a:cubicBezTo>
                  <a:cubicBezTo>
                    <a:pt x="693" y="0"/>
                    <a:pt x="753" y="11"/>
                    <a:pt x="809" y="11"/>
                  </a:cubicBezTo>
                  <a:cubicBezTo>
                    <a:pt x="865" y="11"/>
                    <a:pt x="915" y="11"/>
                    <a:pt x="965" y="11"/>
                  </a:cubicBezTo>
                </a:path>
              </a:pathLst>
            </a:custGeom>
            <a:noFill/>
            <a:ln w="38100" cap="flat" cmpd="sng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1445" name="Text Box 69"/>
            <p:cNvSpPr txBox="1">
              <a:spLocks noChangeArrowheads="1"/>
            </p:cNvSpPr>
            <p:nvPr/>
          </p:nvSpPr>
          <p:spPr bwMode="auto">
            <a:xfrm>
              <a:off x="4224" y="3168"/>
              <a:ext cx="1104" cy="4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fr-FR" b="1"/>
                <a:t>Courbes de comparaison </a:t>
              </a:r>
            </a:p>
          </p:txBody>
        </p:sp>
      </p:grpSp>
      <p:sp>
        <p:nvSpPr>
          <p:cNvPr id="101446" name="AutoShape 70"/>
          <p:cNvSpPr>
            <a:spLocks noChangeArrowheads="1"/>
          </p:cNvSpPr>
          <p:nvPr/>
        </p:nvSpPr>
        <p:spPr bwMode="auto">
          <a:xfrm>
            <a:off x="5072063" y="4246563"/>
            <a:ext cx="620712" cy="165100"/>
          </a:xfrm>
          <a:prstGeom prst="notchedRightArrow">
            <a:avLst>
              <a:gd name="adj1" fmla="val 50000"/>
              <a:gd name="adj2" fmla="val 9399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1447" name="AutoShape 71"/>
          <p:cNvSpPr>
            <a:spLocks noChangeArrowheads="1"/>
          </p:cNvSpPr>
          <p:nvPr/>
        </p:nvSpPr>
        <p:spPr bwMode="auto">
          <a:xfrm>
            <a:off x="6073775" y="5351463"/>
            <a:ext cx="620713" cy="165100"/>
          </a:xfrm>
          <a:prstGeom prst="notchedRightArrow">
            <a:avLst>
              <a:gd name="adj1" fmla="val 50000"/>
              <a:gd name="adj2" fmla="val 9399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1448" name="Line 72"/>
          <p:cNvSpPr>
            <a:spLocks noChangeShapeType="1"/>
          </p:cNvSpPr>
          <p:nvPr/>
        </p:nvSpPr>
        <p:spPr bwMode="auto">
          <a:xfrm flipV="1">
            <a:off x="7848600" y="2819400"/>
            <a:ext cx="0" cy="9969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1449" name="Line 73"/>
          <p:cNvSpPr>
            <a:spLocks noChangeShapeType="1"/>
          </p:cNvSpPr>
          <p:nvPr/>
        </p:nvSpPr>
        <p:spPr bwMode="auto">
          <a:xfrm flipH="1">
            <a:off x="6172200" y="2819400"/>
            <a:ext cx="1698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1450" name="Text Box 74"/>
          <p:cNvSpPr txBox="1">
            <a:spLocks noChangeArrowheads="1"/>
          </p:cNvSpPr>
          <p:nvPr/>
        </p:nvSpPr>
        <p:spPr bwMode="auto">
          <a:xfrm>
            <a:off x="6172200" y="2362200"/>
            <a:ext cx="2132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r-FR" sz="2000" b="1"/>
              <a:t>feed-back</a:t>
            </a:r>
          </a:p>
        </p:txBody>
      </p:sp>
    </p:spTree>
    <p:extLst>
      <p:ext uri="{BB962C8B-B14F-4D97-AF65-F5344CB8AC3E}">
        <p14:creationId xmlns:p14="http://schemas.microsoft.com/office/powerpoint/2010/main" val="508328757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altLang="fr-FR" sz="3400" dirty="0"/>
              <a:t>Quel mode de coordination: le modèle concourant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altLang="fr-FR"/>
              <a:t>Le modèle concourant</a:t>
            </a:r>
          </a:p>
          <a:p>
            <a:pPr lvl="1"/>
            <a:r>
              <a:rPr lang="fr-FR" altLang="fr-FR"/>
              <a:t>Primauté du résultat</a:t>
            </a:r>
          </a:p>
          <a:p>
            <a:pPr lvl="1"/>
            <a:r>
              <a:rPr lang="fr-FR" altLang="fr-FR"/>
              <a:t>Coordination par recherche et négociation de compromis multi-critères et multi-variables grâce à une communication élargie</a:t>
            </a:r>
          </a:p>
          <a:p>
            <a:pPr lvl="1"/>
            <a:r>
              <a:rPr lang="fr-FR" altLang="fr-FR"/>
              <a:t>Ouverture à tous les acteurs internes et externes détenant la clé de la réussite</a:t>
            </a:r>
          </a:p>
        </p:txBody>
      </p:sp>
    </p:spTree>
    <p:extLst>
      <p:ext uri="{BB962C8B-B14F-4D97-AF65-F5344CB8AC3E}">
        <p14:creationId xmlns:p14="http://schemas.microsoft.com/office/powerpoint/2010/main" val="8868660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altLang="fr-FR" b="1" dirty="0"/>
              <a:t>Le modèle concourant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001000" cy="11064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altLang="fr-FR" sz="2600"/>
              <a:t>privilégier l ’ingénierie simultanée du produit, des processus de fabrication et des processus de distribution</a:t>
            </a:r>
          </a:p>
        </p:txBody>
      </p:sp>
      <p:graphicFrame>
        <p:nvGraphicFramePr>
          <p:cNvPr id="4403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258888" y="3141663"/>
          <a:ext cx="7058025" cy="334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Document" r:id="rId3" imgW="6661800" imgH="3055320" progId="Word.Document.8">
                  <p:embed/>
                </p:oleObj>
              </mc:Choice>
              <mc:Fallback>
                <p:oleObj name="Document" r:id="rId3" imgW="6661800" imgH="30553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141663"/>
                        <a:ext cx="7058025" cy="334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86739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fr-FR" sz="2400" dirty="0"/>
              <a:t>Une perspective élargie: </a:t>
            </a:r>
            <a:br>
              <a:rPr lang="fr-FR" sz="2400" dirty="0"/>
            </a:br>
            <a:r>
              <a:rPr lang="fr-FR" sz="2400" dirty="0"/>
              <a:t>quelles conséquences pour le pilotage de la performance?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E14A-847C-4033-9AC4-ACCD8BE6ED21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569840"/>
          </a:xfrm>
        </p:spPr>
        <p:txBody>
          <a:bodyPr>
            <a:normAutofit fontScale="92500" lnSpcReduction="20000"/>
          </a:bodyPr>
          <a:lstStyle/>
          <a:p>
            <a:r>
              <a:rPr lang="fr-FR" sz="3000" dirty="0"/>
              <a:t>L’importance de l’amont des projets = </a:t>
            </a:r>
            <a:r>
              <a:rPr lang="fr-FR" sz="3000" dirty="0" err="1"/>
              <a:t>pré-histoire</a:t>
            </a:r>
            <a:r>
              <a:rPr lang="fr-FR" sz="3000" dirty="0"/>
              <a:t> du projet</a:t>
            </a:r>
          </a:p>
          <a:p>
            <a:pPr lvl="1"/>
            <a:r>
              <a:rPr lang="fr-FR" sz="2600" dirty="0"/>
              <a:t>Fondamentale en matière de réussite économique du projet</a:t>
            </a:r>
          </a:p>
          <a:p>
            <a:pPr lvl="2"/>
            <a:r>
              <a:rPr lang="fr-FR" sz="1900" dirty="0"/>
              <a:t>La première bataille que livre le projet est la bataille de la rentabilité (</a:t>
            </a:r>
            <a:r>
              <a:rPr lang="fr-FR" sz="1900" dirty="0" err="1"/>
              <a:t>Midler</a:t>
            </a:r>
            <a:r>
              <a:rPr lang="fr-FR" sz="1900" dirty="0"/>
              <a:t>, 1993)</a:t>
            </a:r>
          </a:p>
          <a:p>
            <a:pPr lvl="2"/>
            <a:r>
              <a:rPr lang="fr-FR" sz="1900" dirty="0"/>
              <a:t>C’est au cours de la phase d’élaboration du cahier des charges que le pilotage des enjeux économiques apparaît le plus crucial.</a:t>
            </a:r>
            <a:endParaRPr lang="fr-FR" sz="2600" dirty="0"/>
          </a:p>
          <a:p>
            <a:pPr lvl="1"/>
            <a:endParaRPr lang="fr-FR" dirty="0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238090"/>
              </p:ext>
            </p:extLst>
          </p:nvPr>
        </p:nvGraphicFramePr>
        <p:xfrm>
          <a:off x="634451" y="3573016"/>
          <a:ext cx="8488363" cy="2830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Document" r:id="rId3" imgW="11180520" imgH="4721400" progId="Word.Document.8">
                  <p:embed/>
                </p:oleObj>
              </mc:Choice>
              <mc:Fallback>
                <p:oleObj name="Document" r:id="rId3" imgW="11180520" imgH="47214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451" y="3573016"/>
                        <a:ext cx="8488363" cy="283098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219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sz="4000" b="1" dirty="0"/>
              <a:t>Redéployer le pilotage de la performance vers l’avant-proje</a:t>
            </a:r>
            <a:r>
              <a:rPr lang="fr-FR" dirty="0"/>
              <a:t>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E14A-847C-4033-9AC4-ACCD8BE6ED21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z="2400" dirty="0"/>
              <a:t>La mesure financière demeure un </a:t>
            </a:r>
            <a:r>
              <a:rPr lang="fr-FR" sz="2400" dirty="0">
                <a:solidFill>
                  <a:schemeClr val="tx2"/>
                </a:solidFill>
              </a:rPr>
              <a:t>outil de communication </a:t>
            </a:r>
            <a:r>
              <a:rPr lang="fr-FR" sz="2400" dirty="0"/>
              <a:t>irremplaçable, en intégrant différentes perspectives (Nixon, 1998)</a:t>
            </a:r>
          </a:p>
          <a:p>
            <a:r>
              <a:rPr lang="fr-FR" sz="2400" dirty="0"/>
              <a:t>Prise en compte de la temporalité: </a:t>
            </a:r>
            <a:r>
              <a:rPr lang="fr-FR" sz="2400" dirty="0">
                <a:solidFill>
                  <a:schemeClr val="tx2"/>
                </a:solidFill>
              </a:rPr>
              <a:t>influencer les décisions qui génèrent de la valeur pour l’organisation parente (objectif de rentabilité, modèle des flux de trésorerie)</a:t>
            </a:r>
          </a:p>
          <a:p>
            <a:pPr lvl="1">
              <a:buFont typeface="Wingdings" pitchFamily="2" charset="2"/>
              <a:buChar char="Ø"/>
            </a:pPr>
            <a:r>
              <a:rPr lang="fr-FR" sz="1700" dirty="0"/>
              <a:t>Développer un ensemble de relations significatives entre objectifs, alternatives, coûts et avantages.</a:t>
            </a:r>
          </a:p>
          <a:p>
            <a:pPr lvl="1">
              <a:buFont typeface="Wingdings" pitchFamily="2" charset="2"/>
              <a:buChar char="Ø"/>
            </a:pPr>
            <a:r>
              <a:rPr lang="fr-FR" sz="1700" dirty="0"/>
              <a:t>Prendre en compte de manière explicite l’incertitude inhérente au modèle prédictif.</a:t>
            </a:r>
          </a:p>
          <a:p>
            <a:pPr lvl="1">
              <a:buFont typeface="Wingdings" pitchFamily="2" charset="2"/>
              <a:buChar char="Ø"/>
            </a:pPr>
            <a:r>
              <a:rPr lang="fr-FR" sz="1700" dirty="0"/>
              <a:t>Expliciter les hypothèses (commerciales, technologiques, physiques…) inhérentes à la modélisation.</a:t>
            </a:r>
          </a:p>
          <a:p>
            <a:pPr lvl="1">
              <a:buFont typeface="Wingdings" pitchFamily="2" charset="2"/>
              <a:buChar char="Ø"/>
            </a:pPr>
            <a:endParaRPr lang="fr-FR" sz="2100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57782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615950" y="620713"/>
            <a:ext cx="7772400" cy="61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800">
                <a:solidFill>
                  <a:schemeClr val="tx2"/>
                </a:solidFill>
                <a:latin typeface="Verdana" pitchFamily="34" charset="0"/>
              </a:defRPr>
            </a:lvl1pPr>
            <a:lvl2pPr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fr-FR" altLang="fr-FR" sz="2500" b="1" dirty="0">
                <a:solidFill>
                  <a:schemeClr val="tx1"/>
                </a:solidFill>
                <a:latin typeface="+mn-lt"/>
              </a:rPr>
              <a:t>Gestion des coûts sur le cycle de vie</a:t>
            </a:r>
            <a:endParaRPr lang="fr-FR" altLang="fr-FR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514350" y="6800850"/>
            <a:ext cx="1117600" cy="16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r-FR" altLang="fr-FR" sz="800">
                <a:latin typeface="Times New Roman" pitchFamily="18" charset="0"/>
              </a:rPr>
              <a:t>CGA - PROD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3663950" y="6800850"/>
            <a:ext cx="10160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fr-FR" altLang="fr-FR" sz="900" i="1">
                <a:latin typeface="Times New Roman" pitchFamily="18" charset="0"/>
              </a:rPr>
              <a:t>T 44</a:t>
            </a:r>
          </a:p>
        </p:txBody>
      </p:sp>
      <p:sp>
        <p:nvSpPr>
          <p:cNvPr id="53253" name="Line 5"/>
          <p:cNvSpPr>
            <a:spLocks noChangeShapeType="1"/>
          </p:cNvSpPr>
          <p:nvPr/>
        </p:nvSpPr>
        <p:spPr bwMode="auto">
          <a:xfrm>
            <a:off x="717550" y="6172200"/>
            <a:ext cx="74168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 flipV="1">
            <a:off x="717550" y="2057400"/>
            <a:ext cx="0" cy="41148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3255" name="Line 7"/>
          <p:cNvSpPr>
            <a:spLocks noChangeShapeType="1"/>
          </p:cNvSpPr>
          <p:nvPr/>
        </p:nvSpPr>
        <p:spPr bwMode="auto">
          <a:xfrm>
            <a:off x="2038350" y="2343150"/>
            <a:ext cx="4978400" cy="3657600"/>
          </a:xfrm>
          <a:prstGeom prst="line">
            <a:avLst/>
          </a:prstGeom>
          <a:noFill/>
          <a:ln w="28575">
            <a:solidFill>
              <a:srgbClr val="0066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3256" name="Arc 8"/>
          <p:cNvSpPr>
            <a:spLocks/>
          </p:cNvSpPr>
          <p:nvPr/>
        </p:nvSpPr>
        <p:spPr bwMode="auto">
          <a:xfrm rot="5758802" flipV="1">
            <a:off x="2559050" y="1192117"/>
            <a:ext cx="1600200" cy="3556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3257" name="Arc 9"/>
          <p:cNvSpPr>
            <a:spLocks/>
          </p:cNvSpPr>
          <p:nvPr/>
        </p:nvSpPr>
        <p:spPr bwMode="auto">
          <a:xfrm rot="10259643">
            <a:off x="4070350" y="4229100"/>
            <a:ext cx="2844800" cy="14287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4476750" y="4743450"/>
            <a:ext cx="2438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r-FR" altLang="fr-FR" sz="1600" b="1">
                <a:solidFill>
                  <a:schemeClr val="tx2"/>
                </a:solidFill>
                <a:latin typeface="Times New Roman" pitchFamily="18" charset="0"/>
              </a:rPr>
              <a:t>Modèle </a:t>
            </a:r>
            <a:r>
              <a:rPr lang="fr-FR" altLang="fr-FR" b="1">
                <a:solidFill>
                  <a:schemeClr val="tx2"/>
                </a:solidFill>
                <a:latin typeface="Times New Roman" pitchFamily="18" charset="0"/>
              </a:rPr>
              <a:t>t</a:t>
            </a:r>
            <a:r>
              <a:rPr lang="fr-FR" altLang="fr-FR" sz="1600" b="1">
                <a:solidFill>
                  <a:schemeClr val="tx2"/>
                </a:solidFill>
                <a:latin typeface="Times New Roman" pitchFamily="18" charset="0"/>
              </a:rPr>
              <a:t>+1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1936750" y="2400300"/>
            <a:ext cx="284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r-FR" altLang="fr-FR" sz="1600" b="1">
                <a:solidFill>
                  <a:schemeClr val="tx2"/>
                </a:solidFill>
                <a:latin typeface="Times New Roman" pitchFamily="18" charset="0"/>
              </a:rPr>
              <a:t>Modèle génération </a:t>
            </a:r>
            <a:r>
              <a:rPr lang="fr-FR" altLang="fr-FR" b="1">
                <a:solidFill>
                  <a:schemeClr val="tx2"/>
                </a:solidFill>
                <a:latin typeface="Times New Roman" pitchFamily="18" charset="0"/>
              </a:rPr>
              <a:t>t</a:t>
            </a:r>
            <a:endParaRPr lang="fr-FR" altLang="fr-FR" sz="16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6705600" y="5516563"/>
            <a:ext cx="175418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r-FR" altLang="fr-FR" sz="1600" b="1">
                <a:solidFill>
                  <a:srgbClr val="006600"/>
                </a:solidFill>
                <a:latin typeface="Times New Roman" pitchFamily="18" charset="0"/>
              </a:rPr>
              <a:t>Évolution du</a:t>
            </a:r>
            <a:br>
              <a:rPr lang="fr-FR" altLang="fr-FR" sz="1600" b="1">
                <a:solidFill>
                  <a:srgbClr val="006600"/>
                </a:solidFill>
                <a:latin typeface="Times New Roman" pitchFamily="18" charset="0"/>
              </a:rPr>
            </a:br>
            <a:r>
              <a:rPr lang="fr-FR" altLang="fr-FR" sz="1600" b="1">
                <a:solidFill>
                  <a:srgbClr val="006600"/>
                </a:solidFill>
                <a:latin typeface="Times New Roman" pitchFamily="18" charset="0"/>
              </a:rPr>
              <a:t>prix de vente</a:t>
            </a: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717550" y="3886200"/>
            <a:ext cx="2844800" cy="43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r-FR" altLang="fr-FR" sz="1600" b="1">
                <a:solidFill>
                  <a:srgbClr val="000099"/>
                </a:solidFill>
                <a:latin typeface="Times New Roman" pitchFamily="18" charset="0"/>
              </a:rPr>
              <a:t>Réduction coût liée</a:t>
            </a:r>
            <a:br>
              <a:rPr lang="fr-FR" altLang="fr-FR" sz="1600" b="1">
                <a:solidFill>
                  <a:srgbClr val="000099"/>
                </a:solidFill>
                <a:latin typeface="Times New Roman" pitchFamily="18" charset="0"/>
              </a:rPr>
            </a:br>
            <a:r>
              <a:rPr lang="fr-FR" altLang="fr-FR" sz="1600" b="1">
                <a:solidFill>
                  <a:srgbClr val="000099"/>
                </a:solidFill>
                <a:latin typeface="Times New Roman" pitchFamily="18" charset="0"/>
              </a:rPr>
              <a:t>au Target Costing</a:t>
            </a:r>
            <a:endParaRPr lang="fr-FR" altLang="fr-FR" sz="16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53262" name="AutoShape 14"/>
          <p:cNvSpPr>
            <a:spLocks/>
          </p:cNvSpPr>
          <p:nvPr/>
        </p:nvSpPr>
        <p:spPr bwMode="auto">
          <a:xfrm>
            <a:off x="3359150" y="3829050"/>
            <a:ext cx="406400" cy="571500"/>
          </a:xfrm>
          <a:prstGeom prst="leftBrace">
            <a:avLst>
              <a:gd name="adj1" fmla="val 11719"/>
              <a:gd name="adj2" fmla="val 50000"/>
            </a:avLst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3263" name="AutoShape 15"/>
          <p:cNvSpPr>
            <a:spLocks/>
          </p:cNvSpPr>
          <p:nvPr/>
        </p:nvSpPr>
        <p:spPr bwMode="auto">
          <a:xfrm>
            <a:off x="3460750" y="4400550"/>
            <a:ext cx="406400" cy="1108869"/>
          </a:xfrm>
          <a:prstGeom prst="leftBrace">
            <a:avLst>
              <a:gd name="adj1" fmla="val 12891"/>
              <a:gd name="adj2" fmla="val 50000"/>
            </a:avLst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717550" y="4572000"/>
            <a:ext cx="2844800" cy="43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r-FR" altLang="fr-FR" sz="1600" b="1">
                <a:solidFill>
                  <a:srgbClr val="000099"/>
                </a:solidFill>
                <a:latin typeface="Times New Roman" pitchFamily="18" charset="0"/>
              </a:rPr>
              <a:t>Réduction coût liée</a:t>
            </a:r>
            <a:br>
              <a:rPr lang="fr-FR" altLang="fr-FR" sz="1600" b="1">
                <a:solidFill>
                  <a:srgbClr val="000099"/>
                </a:solidFill>
                <a:latin typeface="Times New Roman" pitchFamily="18" charset="0"/>
              </a:rPr>
            </a:br>
            <a:r>
              <a:rPr lang="fr-FR" altLang="fr-FR" sz="1600" b="1">
                <a:solidFill>
                  <a:srgbClr val="000099"/>
                </a:solidFill>
                <a:latin typeface="Times New Roman" pitchFamily="18" charset="0"/>
              </a:rPr>
              <a:t>au Kaizen Costing</a:t>
            </a:r>
            <a:endParaRPr lang="fr-FR" altLang="fr-FR" sz="16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53265" name="Text Box 17"/>
          <p:cNvSpPr txBox="1">
            <a:spLocks noChangeArrowheads="1"/>
          </p:cNvSpPr>
          <p:nvPr/>
        </p:nvSpPr>
        <p:spPr bwMode="auto">
          <a:xfrm>
            <a:off x="7626350" y="6172200"/>
            <a:ext cx="914400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r-FR" altLang="fr-FR" sz="1200" b="1">
                <a:solidFill>
                  <a:srgbClr val="000099"/>
                </a:solidFill>
                <a:latin typeface="Times New Roman" pitchFamily="18" charset="0"/>
              </a:rPr>
              <a:t>Temps</a:t>
            </a:r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311150" y="1885950"/>
            <a:ext cx="914400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r-FR" altLang="fr-FR" sz="1200" b="1">
                <a:solidFill>
                  <a:srgbClr val="000099"/>
                </a:solidFill>
                <a:latin typeface="Times New Roman" pitchFamily="18" charset="0"/>
              </a:rPr>
              <a:t>Coût</a:t>
            </a:r>
          </a:p>
        </p:txBody>
      </p:sp>
    </p:spTree>
    <p:extLst>
      <p:ext uri="{BB962C8B-B14F-4D97-AF65-F5344CB8AC3E}">
        <p14:creationId xmlns:p14="http://schemas.microsoft.com/office/powerpoint/2010/main" val="1262487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fr-FR" sz="3200" b="1" dirty="0"/>
              <a:t>Quels indicateurs de performance?</a:t>
            </a:r>
            <a:endParaRPr lang="fr-FR" b="1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9552" y="1556792"/>
            <a:ext cx="3922713" cy="2448272"/>
          </a:xfrm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r-FR" altLang="fr-FR" dirty="0"/>
              <a:t>Indicateurs physiques:</a:t>
            </a:r>
          </a:p>
          <a:p>
            <a:pPr lvl="1"/>
            <a:r>
              <a:rPr lang="fr-FR" altLang="fr-FR" sz="1800" dirty="0"/>
              <a:t>Délais de développement</a:t>
            </a:r>
          </a:p>
          <a:p>
            <a:pPr lvl="1"/>
            <a:r>
              <a:rPr lang="fr-FR" altLang="fr-FR" sz="1800" dirty="0"/>
              <a:t>Nombre d’ingénieurs impliqués</a:t>
            </a:r>
          </a:p>
          <a:p>
            <a:pPr lvl="1"/>
            <a:r>
              <a:rPr lang="fr-FR" altLang="fr-FR" sz="1800" dirty="0"/>
              <a:t>Taux de participation des fournisseurs..</a:t>
            </a:r>
          </a:p>
          <a:p>
            <a:pPr lvl="1"/>
            <a:r>
              <a:rPr lang="fr-FR" altLang="fr-FR" sz="1800" dirty="0"/>
              <a:t>Satisfaction des clients</a:t>
            </a:r>
          </a:p>
          <a:p>
            <a:pPr lvl="1"/>
            <a:r>
              <a:rPr lang="fr-FR" altLang="fr-FR" sz="1800" dirty="0"/>
              <a:t>Délai de mise sur </a:t>
            </a:r>
            <a:r>
              <a:rPr lang="fr-FR" altLang="fr-FR" sz="1800"/>
              <a:t>le marché…</a:t>
            </a:r>
            <a:endParaRPr lang="fr-FR" altLang="fr-FR" sz="1800" dirty="0"/>
          </a:p>
        </p:txBody>
      </p:sp>
      <p:sp>
        <p:nvSpPr>
          <p:cNvPr id="4710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788024" y="1556792"/>
            <a:ext cx="3922712" cy="2448272"/>
          </a:xfrm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r-FR" altLang="fr-FR" dirty="0"/>
              <a:t>Indicateurs financiers:</a:t>
            </a:r>
          </a:p>
          <a:p>
            <a:pPr lvl="1"/>
            <a:r>
              <a:rPr lang="fr-FR" altLang="fr-FR" sz="1800" dirty="0"/>
              <a:t>Coûts</a:t>
            </a:r>
          </a:p>
          <a:p>
            <a:pPr lvl="1"/>
            <a:r>
              <a:rPr lang="fr-FR" altLang="fr-FR" sz="1800" dirty="0"/>
              <a:t>Marges</a:t>
            </a:r>
          </a:p>
          <a:p>
            <a:pPr lvl="1"/>
            <a:r>
              <a:rPr lang="fr-FR" altLang="fr-FR" sz="1800" dirty="0"/>
              <a:t>Flux de trésorerie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611560" y="4365104"/>
            <a:ext cx="8136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Distinction introduite par Imai (Kaizen, 1986) puis reprise par Kaplan et Norton (1996), </a:t>
            </a:r>
            <a:r>
              <a:rPr lang="fr-FR" i="1" dirty="0"/>
              <a:t>avec succès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Indicateurs sur la quantité et qualité des ressources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Indicateurs d’efficience et d’efficacité des processus (Indicateurs P)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Indicateurs de résultat (Indicateurs R)</a:t>
            </a:r>
          </a:p>
        </p:txBody>
      </p:sp>
    </p:spTree>
    <p:extLst>
      <p:ext uri="{BB962C8B-B14F-4D97-AF65-F5344CB8AC3E}">
        <p14:creationId xmlns:p14="http://schemas.microsoft.com/office/powerpoint/2010/main" val="31197041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303213" y="228600"/>
            <a:ext cx="88407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800">
                <a:solidFill>
                  <a:schemeClr val="tx2"/>
                </a:solidFill>
                <a:latin typeface="Verdana" pitchFamily="34" charset="0"/>
              </a:defRPr>
            </a:lvl1pPr>
            <a:lvl2pPr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fr-FR" altLang="fr-FR" sz="3600" b="1" dirty="0">
                <a:solidFill>
                  <a:schemeClr val="tx1"/>
                </a:solidFill>
                <a:latin typeface="+mn-lt"/>
              </a:rPr>
              <a:t>Processus de </a:t>
            </a:r>
            <a:r>
              <a:rPr lang="fr-FR" altLang="fr-FR" sz="3600" b="1" dirty="0" err="1">
                <a:solidFill>
                  <a:schemeClr val="tx1"/>
                </a:solidFill>
                <a:latin typeface="+mn-lt"/>
              </a:rPr>
              <a:t>target</a:t>
            </a:r>
            <a:r>
              <a:rPr lang="fr-FR" altLang="fr-FR" sz="3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fr-FR" altLang="fr-FR" sz="3600" b="1" dirty="0" err="1">
                <a:solidFill>
                  <a:schemeClr val="tx1"/>
                </a:solidFill>
                <a:latin typeface="+mn-lt"/>
              </a:rPr>
              <a:t>costing</a:t>
            </a:r>
            <a:endParaRPr lang="fr-FR" altLang="fr-F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50813" y="6477000"/>
            <a:ext cx="8382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r-FR" altLang="fr-FR" sz="800">
                <a:latin typeface="Times New Roman" pitchFamily="18" charset="0"/>
              </a:rPr>
              <a:t>Target costing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150813" y="1295400"/>
            <a:ext cx="5181600" cy="1066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4037013" y="2362200"/>
            <a:ext cx="1295400" cy="3733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5332413" y="3200400"/>
            <a:ext cx="3810000" cy="1143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6094413" y="4876800"/>
            <a:ext cx="1143000" cy="762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fr-FR" altLang="fr-FR" sz="1400" b="1">
                <a:solidFill>
                  <a:srgbClr val="000099"/>
                </a:solidFill>
                <a:latin typeface="Times New Roman" pitchFamily="18" charset="0"/>
              </a:rPr>
              <a:t>Provision </a:t>
            </a:r>
            <a:br>
              <a:rPr lang="fr-FR" altLang="fr-FR" sz="1400" b="1">
                <a:solidFill>
                  <a:srgbClr val="000099"/>
                </a:solidFill>
                <a:latin typeface="Times New Roman" pitchFamily="18" charset="0"/>
              </a:rPr>
            </a:br>
            <a:r>
              <a:rPr lang="fr-FR" altLang="fr-FR" sz="1400" b="1">
                <a:solidFill>
                  <a:srgbClr val="000099"/>
                </a:solidFill>
                <a:latin typeface="Times New Roman" pitchFamily="18" charset="0"/>
              </a:rPr>
              <a:t>pour </a:t>
            </a:r>
            <a:br>
              <a:rPr lang="fr-FR" altLang="fr-FR" sz="1400" b="1">
                <a:solidFill>
                  <a:srgbClr val="000099"/>
                </a:solidFill>
                <a:latin typeface="Times New Roman" pitchFamily="18" charset="0"/>
              </a:rPr>
            </a:br>
            <a:r>
              <a:rPr lang="fr-FR" altLang="fr-FR" sz="1400" b="1">
                <a:solidFill>
                  <a:srgbClr val="000099"/>
                </a:solidFill>
                <a:latin typeface="Times New Roman" pitchFamily="18" charset="0"/>
              </a:rPr>
              <a:t>production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1446213" y="990600"/>
            <a:ext cx="26130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fr-FR" altLang="fr-FR" sz="1400" b="1">
                <a:solidFill>
                  <a:srgbClr val="000099"/>
                </a:solidFill>
                <a:latin typeface="Times New Roman" pitchFamily="18" charset="0"/>
              </a:rPr>
              <a:t>MARKET-DRIVEN COSTING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5335588" y="2895600"/>
            <a:ext cx="37639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fr-FR" altLang="fr-FR" sz="1400" b="1">
                <a:solidFill>
                  <a:srgbClr val="000099"/>
                </a:solidFill>
                <a:latin typeface="Times New Roman" pitchFamily="18" charset="0"/>
              </a:rPr>
              <a:t>TARGET-COSTING NIVEAU COMPOSANT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2887663" y="6096000"/>
            <a:ext cx="3429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fr-FR" altLang="fr-FR" sz="1400" b="1">
                <a:solidFill>
                  <a:srgbClr val="000099"/>
                </a:solidFill>
                <a:latin typeface="Times New Roman" pitchFamily="18" charset="0"/>
              </a:rPr>
              <a:t>TARGET-COSTING NIVEAU PRODUIT</a:t>
            </a:r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5484813" y="3505200"/>
            <a:ext cx="914400" cy="609600"/>
          </a:xfrm>
          <a:prstGeom prst="rect">
            <a:avLst/>
          </a:prstGeom>
          <a:solidFill>
            <a:srgbClr val="66CCFF"/>
          </a:solidFill>
          <a:ln w="9525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fr-FR" altLang="fr-FR" sz="1200">
                <a:solidFill>
                  <a:srgbClr val="000099"/>
                </a:solidFill>
                <a:latin typeface="Times New Roman" pitchFamily="18" charset="0"/>
              </a:rPr>
              <a:t>Cibles coûts</a:t>
            </a:r>
            <a:br>
              <a:rPr lang="fr-FR" altLang="fr-FR" sz="120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fr-FR" altLang="fr-FR" sz="1200">
                <a:solidFill>
                  <a:srgbClr val="000099"/>
                </a:solidFill>
                <a:latin typeface="Times New Roman" pitchFamily="18" charset="0"/>
              </a:rPr>
              <a:t>niveau </a:t>
            </a:r>
            <a:br>
              <a:rPr lang="fr-FR" altLang="fr-FR" sz="120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fr-FR" altLang="fr-FR" sz="1200">
                <a:solidFill>
                  <a:srgbClr val="000099"/>
                </a:solidFill>
                <a:latin typeface="Times New Roman" pitchFamily="18" charset="0"/>
              </a:rPr>
              <a:t>fonctions</a:t>
            </a:r>
            <a:endParaRPr lang="fr-FR" altLang="fr-FR" sz="2400">
              <a:latin typeface="Times New Roman" pitchFamily="18" charset="0"/>
            </a:endParaRPr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6780213" y="3505200"/>
            <a:ext cx="914400" cy="609600"/>
          </a:xfrm>
          <a:prstGeom prst="rect">
            <a:avLst/>
          </a:prstGeom>
          <a:solidFill>
            <a:srgbClr val="66CCFF"/>
          </a:solidFill>
          <a:ln w="9525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fr-FR" altLang="fr-FR" sz="1200">
                <a:solidFill>
                  <a:srgbClr val="000099"/>
                </a:solidFill>
                <a:latin typeface="Times New Roman" pitchFamily="18" charset="0"/>
              </a:rPr>
              <a:t>Cibles coûts</a:t>
            </a:r>
            <a:br>
              <a:rPr lang="fr-FR" altLang="fr-FR" sz="120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fr-FR" altLang="fr-FR" sz="1200">
                <a:solidFill>
                  <a:srgbClr val="000099"/>
                </a:solidFill>
                <a:latin typeface="Times New Roman" pitchFamily="18" charset="0"/>
              </a:rPr>
              <a:t>niveau </a:t>
            </a:r>
            <a:br>
              <a:rPr lang="fr-FR" altLang="fr-FR" sz="120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fr-FR" altLang="fr-FR" sz="1200">
                <a:solidFill>
                  <a:srgbClr val="000099"/>
                </a:solidFill>
                <a:latin typeface="Times New Roman" pitchFamily="18" charset="0"/>
              </a:rPr>
              <a:t>composants</a:t>
            </a:r>
            <a:endParaRPr lang="fr-FR" altLang="fr-FR" sz="2400">
              <a:latin typeface="Times New Roman" pitchFamily="18" charset="0"/>
            </a:endParaRPr>
          </a:p>
        </p:txBody>
      </p:sp>
      <p:sp>
        <p:nvSpPr>
          <p:cNvPr id="47117" name="Rectangle 13"/>
          <p:cNvSpPr>
            <a:spLocks noChangeArrowheads="1"/>
          </p:cNvSpPr>
          <p:nvPr/>
        </p:nvSpPr>
        <p:spPr bwMode="auto">
          <a:xfrm>
            <a:off x="8151813" y="3505200"/>
            <a:ext cx="914400" cy="609600"/>
          </a:xfrm>
          <a:prstGeom prst="rect">
            <a:avLst/>
          </a:prstGeom>
          <a:solidFill>
            <a:srgbClr val="66CCFF"/>
          </a:solidFill>
          <a:ln w="9525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fr-FR" altLang="fr-FR" sz="1200">
                <a:solidFill>
                  <a:srgbClr val="000099"/>
                </a:solidFill>
                <a:latin typeface="Times New Roman" pitchFamily="18" charset="0"/>
              </a:rPr>
              <a:t>Fournisseurs</a:t>
            </a:r>
            <a:endParaRPr lang="fr-FR" altLang="fr-FR" sz="2400">
              <a:latin typeface="Times New Roman" pitchFamily="18" charset="0"/>
            </a:endParaRPr>
          </a:p>
        </p:txBody>
      </p:sp>
      <p:sp>
        <p:nvSpPr>
          <p:cNvPr id="47118" name="Rectangle 14"/>
          <p:cNvSpPr>
            <a:spLocks noChangeArrowheads="1"/>
          </p:cNvSpPr>
          <p:nvPr/>
        </p:nvSpPr>
        <p:spPr bwMode="auto">
          <a:xfrm>
            <a:off x="4189413" y="1524000"/>
            <a:ext cx="914400" cy="609600"/>
          </a:xfrm>
          <a:prstGeom prst="rect">
            <a:avLst/>
          </a:prstGeom>
          <a:solidFill>
            <a:srgbClr val="66CCFF"/>
          </a:solidFill>
          <a:ln w="9525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fr-FR" altLang="fr-FR" sz="1200">
              <a:solidFill>
                <a:srgbClr val="000099"/>
              </a:solidFill>
              <a:latin typeface="Times New Roman" pitchFamily="18" charset="0"/>
            </a:endParaRPr>
          </a:p>
          <a:p>
            <a:pPr algn="ctr" eaLnBrk="0" hangingPunct="0"/>
            <a:r>
              <a:rPr lang="fr-FR" altLang="fr-FR" sz="1200">
                <a:solidFill>
                  <a:srgbClr val="000099"/>
                </a:solidFill>
                <a:latin typeface="Times New Roman" pitchFamily="18" charset="0"/>
              </a:rPr>
              <a:t>Coûts</a:t>
            </a:r>
            <a:br>
              <a:rPr lang="fr-FR" altLang="fr-FR" sz="120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fr-FR" altLang="fr-FR" sz="1200">
                <a:solidFill>
                  <a:srgbClr val="000099"/>
                </a:solidFill>
                <a:latin typeface="Times New Roman" pitchFamily="18" charset="0"/>
              </a:rPr>
              <a:t>acceptable</a:t>
            </a:r>
          </a:p>
          <a:p>
            <a:pPr algn="ctr" eaLnBrk="0" hangingPunct="0"/>
            <a:r>
              <a:rPr lang="fr-FR" altLang="fr-FR" sz="1200">
                <a:solidFill>
                  <a:srgbClr val="000099"/>
                </a:solidFill>
                <a:latin typeface="Times New Roman" pitchFamily="18" charset="0"/>
              </a:rPr>
              <a:t> </a:t>
            </a:r>
            <a:endParaRPr lang="fr-FR" altLang="fr-FR" sz="2400">
              <a:latin typeface="Times New Roman" pitchFamily="18" charset="0"/>
            </a:endParaRPr>
          </a:p>
        </p:txBody>
      </p:sp>
      <p:sp>
        <p:nvSpPr>
          <p:cNvPr id="47119" name="Rectangle 15"/>
          <p:cNvSpPr>
            <a:spLocks noChangeArrowheads="1"/>
          </p:cNvSpPr>
          <p:nvPr/>
        </p:nvSpPr>
        <p:spPr bwMode="auto">
          <a:xfrm>
            <a:off x="2817813" y="1524000"/>
            <a:ext cx="914400" cy="609600"/>
          </a:xfrm>
          <a:prstGeom prst="rect">
            <a:avLst/>
          </a:prstGeom>
          <a:solidFill>
            <a:srgbClr val="66CCFF"/>
          </a:solidFill>
          <a:ln w="9525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fr-FR" altLang="fr-FR" sz="1200">
              <a:solidFill>
                <a:srgbClr val="000099"/>
              </a:solidFill>
              <a:latin typeface="Times New Roman" pitchFamily="18" charset="0"/>
            </a:endParaRPr>
          </a:p>
          <a:p>
            <a:pPr algn="ctr" eaLnBrk="0" hangingPunct="0"/>
            <a:r>
              <a:rPr lang="fr-FR" altLang="fr-FR" sz="1200">
                <a:solidFill>
                  <a:srgbClr val="000099"/>
                </a:solidFill>
                <a:latin typeface="Times New Roman" pitchFamily="18" charset="0"/>
              </a:rPr>
              <a:t>Cible de</a:t>
            </a:r>
            <a:br>
              <a:rPr lang="fr-FR" altLang="fr-FR" sz="120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fr-FR" altLang="fr-FR" sz="1200">
                <a:solidFill>
                  <a:srgbClr val="000099"/>
                </a:solidFill>
                <a:latin typeface="Times New Roman" pitchFamily="18" charset="0"/>
              </a:rPr>
              <a:t>Profit - marge </a:t>
            </a:r>
          </a:p>
          <a:p>
            <a:pPr algn="ctr" eaLnBrk="0" hangingPunct="0"/>
            <a:r>
              <a:rPr lang="fr-FR" altLang="fr-FR" sz="1200">
                <a:solidFill>
                  <a:srgbClr val="000099"/>
                </a:solidFill>
                <a:latin typeface="Times New Roman" pitchFamily="18" charset="0"/>
              </a:rPr>
              <a:t> </a:t>
            </a:r>
            <a:endParaRPr lang="fr-FR" altLang="fr-FR" sz="2400">
              <a:latin typeface="Times New Roman" pitchFamily="18" charset="0"/>
            </a:endParaRPr>
          </a:p>
        </p:txBody>
      </p:sp>
      <p:sp>
        <p:nvSpPr>
          <p:cNvPr id="47120" name="Rectangle 16"/>
          <p:cNvSpPr>
            <a:spLocks noChangeArrowheads="1"/>
          </p:cNvSpPr>
          <p:nvPr/>
        </p:nvSpPr>
        <p:spPr bwMode="auto">
          <a:xfrm>
            <a:off x="1598613" y="1524000"/>
            <a:ext cx="914400" cy="609600"/>
          </a:xfrm>
          <a:prstGeom prst="rect">
            <a:avLst/>
          </a:prstGeom>
          <a:solidFill>
            <a:srgbClr val="66CCFF"/>
          </a:solidFill>
          <a:ln w="9525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fr-FR" altLang="fr-FR" sz="1200">
                <a:solidFill>
                  <a:srgbClr val="000099"/>
                </a:solidFill>
                <a:latin typeface="Times New Roman" pitchFamily="18" charset="0"/>
              </a:rPr>
              <a:t>Prix de vente </a:t>
            </a:r>
            <a:br>
              <a:rPr lang="fr-FR" altLang="fr-FR" sz="120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fr-FR" altLang="fr-FR" sz="1200">
                <a:solidFill>
                  <a:srgbClr val="000099"/>
                </a:solidFill>
                <a:latin typeface="Times New Roman" pitchFamily="18" charset="0"/>
              </a:rPr>
              <a:t>cible</a:t>
            </a:r>
            <a:endParaRPr lang="fr-FR" altLang="fr-FR" sz="2400">
              <a:latin typeface="Times New Roman" pitchFamily="18" charset="0"/>
            </a:endParaRPr>
          </a:p>
        </p:txBody>
      </p:sp>
      <p:sp>
        <p:nvSpPr>
          <p:cNvPr id="47121" name="Rectangle 17"/>
          <p:cNvSpPr>
            <a:spLocks noChangeArrowheads="1"/>
          </p:cNvSpPr>
          <p:nvPr/>
        </p:nvSpPr>
        <p:spPr bwMode="auto">
          <a:xfrm>
            <a:off x="303213" y="1524000"/>
            <a:ext cx="914400" cy="609600"/>
          </a:xfrm>
          <a:prstGeom prst="rect">
            <a:avLst/>
          </a:prstGeom>
          <a:solidFill>
            <a:srgbClr val="66CCFF"/>
          </a:solidFill>
          <a:ln w="9525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fr-FR" altLang="fr-FR" sz="1200">
                <a:solidFill>
                  <a:srgbClr val="000099"/>
                </a:solidFill>
                <a:latin typeface="Times New Roman" pitchFamily="18" charset="0"/>
              </a:rPr>
              <a:t>Conditions</a:t>
            </a:r>
            <a:br>
              <a:rPr lang="fr-FR" altLang="fr-FR" sz="120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fr-FR" altLang="fr-FR" sz="1200">
                <a:solidFill>
                  <a:srgbClr val="000099"/>
                </a:solidFill>
                <a:latin typeface="Times New Roman" pitchFamily="18" charset="0"/>
              </a:rPr>
              <a:t>de marché</a:t>
            </a:r>
            <a:endParaRPr lang="fr-FR" altLang="fr-FR" sz="2400">
              <a:latin typeface="Times New Roman" pitchFamily="18" charset="0"/>
            </a:endParaRPr>
          </a:p>
        </p:txBody>
      </p:sp>
      <p:sp>
        <p:nvSpPr>
          <p:cNvPr id="47122" name="Rectangle 18"/>
          <p:cNvSpPr>
            <a:spLocks noChangeArrowheads="1"/>
          </p:cNvSpPr>
          <p:nvPr/>
        </p:nvSpPr>
        <p:spPr bwMode="auto">
          <a:xfrm>
            <a:off x="4189413" y="2514600"/>
            <a:ext cx="914400" cy="609600"/>
          </a:xfrm>
          <a:prstGeom prst="rect">
            <a:avLst/>
          </a:prstGeom>
          <a:solidFill>
            <a:srgbClr val="66CCFF"/>
          </a:solidFill>
          <a:ln w="9525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fr-FR" altLang="fr-FR" sz="1200">
                <a:solidFill>
                  <a:srgbClr val="000099"/>
                </a:solidFill>
                <a:latin typeface="Times New Roman" pitchFamily="18" charset="0"/>
              </a:rPr>
              <a:t>Réduction </a:t>
            </a:r>
          </a:p>
          <a:p>
            <a:pPr algn="ctr" eaLnBrk="0" hangingPunct="0"/>
            <a:r>
              <a:rPr lang="fr-FR" altLang="fr-FR" sz="1200">
                <a:solidFill>
                  <a:srgbClr val="000099"/>
                </a:solidFill>
                <a:latin typeface="Times New Roman" pitchFamily="18" charset="0"/>
              </a:rPr>
              <a:t>stratégique </a:t>
            </a:r>
            <a:br>
              <a:rPr lang="fr-FR" altLang="fr-FR" sz="120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fr-FR" altLang="fr-FR" sz="1200">
                <a:solidFill>
                  <a:srgbClr val="000099"/>
                </a:solidFill>
                <a:latin typeface="Times New Roman" pitchFamily="18" charset="0"/>
              </a:rPr>
              <a:t>du coût</a:t>
            </a:r>
            <a:endParaRPr lang="fr-FR" altLang="fr-FR" sz="2400">
              <a:latin typeface="Times New Roman" pitchFamily="18" charset="0"/>
            </a:endParaRPr>
          </a:p>
        </p:txBody>
      </p:sp>
      <p:sp>
        <p:nvSpPr>
          <p:cNvPr id="47123" name="Rectangle 19"/>
          <p:cNvSpPr>
            <a:spLocks noChangeArrowheads="1"/>
          </p:cNvSpPr>
          <p:nvPr/>
        </p:nvSpPr>
        <p:spPr bwMode="auto">
          <a:xfrm>
            <a:off x="4189413" y="3505200"/>
            <a:ext cx="914400" cy="609600"/>
          </a:xfrm>
          <a:prstGeom prst="rect">
            <a:avLst/>
          </a:prstGeom>
          <a:solidFill>
            <a:srgbClr val="66CCFF"/>
          </a:solidFill>
          <a:ln w="9525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fr-FR" altLang="fr-FR" sz="1200">
                <a:solidFill>
                  <a:srgbClr val="000099"/>
                </a:solidFill>
                <a:latin typeface="Times New Roman" pitchFamily="18" charset="0"/>
              </a:rPr>
              <a:t>Coût-cible</a:t>
            </a:r>
            <a:br>
              <a:rPr lang="fr-FR" altLang="fr-FR" sz="120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fr-FR" altLang="fr-FR" sz="1200">
                <a:solidFill>
                  <a:srgbClr val="000099"/>
                </a:solidFill>
                <a:latin typeface="Times New Roman" pitchFamily="18" charset="0"/>
              </a:rPr>
              <a:t>niveau </a:t>
            </a:r>
            <a:br>
              <a:rPr lang="fr-FR" altLang="fr-FR" sz="120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fr-FR" altLang="fr-FR" sz="1200">
                <a:solidFill>
                  <a:srgbClr val="000099"/>
                </a:solidFill>
                <a:latin typeface="Times New Roman" pitchFamily="18" charset="0"/>
              </a:rPr>
              <a:t>produit</a:t>
            </a:r>
            <a:endParaRPr lang="fr-FR" altLang="fr-FR" sz="2400">
              <a:latin typeface="Times New Roman" pitchFamily="18" charset="0"/>
            </a:endParaRPr>
          </a:p>
        </p:txBody>
      </p:sp>
      <p:sp>
        <p:nvSpPr>
          <p:cNvPr id="47124" name="Rectangle 20"/>
          <p:cNvSpPr>
            <a:spLocks noChangeArrowheads="1"/>
          </p:cNvSpPr>
          <p:nvPr/>
        </p:nvSpPr>
        <p:spPr bwMode="auto">
          <a:xfrm>
            <a:off x="4189413" y="4495800"/>
            <a:ext cx="914400" cy="609600"/>
          </a:xfrm>
          <a:prstGeom prst="rect">
            <a:avLst/>
          </a:prstGeom>
          <a:solidFill>
            <a:srgbClr val="66CCFF"/>
          </a:solidFill>
          <a:ln w="9525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fr-FR" altLang="fr-FR" sz="1200">
                <a:solidFill>
                  <a:srgbClr val="000099"/>
                </a:solidFill>
                <a:latin typeface="Times New Roman" pitchFamily="18" charset="0"/>
              </a:rPr>
              <a:t>Objectif de </a:t>
            </a:r>
            <a:br>
              <a:rPr lang="fr-FR" altLang="fr-FR" sz="120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fr-FR" altLang="fr-FR" sz="1200">
                <a:solidFill>
                  <a:srgbClr val="000099"/>
                </a:solidFill>
                <a:latin typeface="Times New Roman" pitchFamily="18" charset="0"/>
              </a:rPr>
              <a:t>réduction du </a:t>
            </a:r>
            <a:br>
              <a:rPr lang="fr-FR" altLang="fr-FR" sz="120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fr-FR" altLang="fr-FR" sz="1200">
                <a:solidFill>
                  <a:srgbClr val="000099"/>
                </a:solidFill>
                <a:latin typeface="Times New Roman" pitchFamily="18" charset="0"/>
              </a:rPr>
              <a:t>coût-cible</a:t>
            </a:r>
            <a:endParaRPr lang="fr-FR" altLang="fr-FR" sz="2400">
              <a:latin typeface="Times New Roman" pitchFamily="18" charset="0"/>
            </a:endParaRPr>
          </a:p>
        </p:txBody>
      </p:sp>
      <p:sp>
        <p:nvSpPr>
          <p:cNvPr id="47125" name="Rectangle 21"/>
          <p:cNvSpPr>
            <a:spLocks noChangeArrowheads="1"/>
          </p:cNvSpPr>
          <p:nvPr/>
        </p:nvSpPr>
        <p:spPr bwMode="auto">
          <a:xfrm>
            <a:off x="4189413" y="5410200"/>
            <a:ext cx="914400" cy="609600"/>
          </a:xfrm>
          <a:prstGeom prst="rect">
            <a:avLst/>
          </a:prstGeom>
          <a:solidFill>
            <a:srgbClr val="66CCFF"/>
          </a:solidFill>
          <a:ln w="9525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fr-FR" altLang="fr-FR" sz="1200">
                <a:solidFill>
                  <a:srgbClr val="000099"/>
                </a:solidFill>
                <a:latin typeface="Times New Roman" pitchFamily="18" charset="0"/>
              </a:rPr>
              <a:t>Coût actuel</a:t>
            </a:r>
            <a:endParaRPr lang="fr-FR" altLang="fr-FR" sz="2400">
              <a:latin typeface="Times New Roman" pitchFamily="18" charset="0"/>
            </a:endParaRPr>
          </a:p>
        </p:txBody>
      </p:sp>
      <p:sp>
        <p:nvSpPr>
          <p:cNvPr id="47126" name="Line 22"/>
          <p:cNvSpPr>
            <a:spLocks noChangeShapeType="1"/>
          </p:cNvSpPr>
          <p:nvPr/>
        </p:nvSpPr>
        <p:spPr bwMode="auto">
          <a:xfrm flipV="1">
            <a:off x="6551613" y="3733800"/>
            <a:ext cx="0" cy="11430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7127" name="Line 23"/>
          <p:cNvSpPr>
            <a:spLocks noChangeShapeType="1"/>
          </p:cNvSpPr>
          <p:nvPr/>
        </p:nvSpPr>
        <p:spPr bwMode="auto">
          <a:xfrm>
            <a:off x="6323013" y="3733800"/>
            <a:ext cx="4572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7128" name="Line 24"/>
          <p:cNvSpPr>
            <a:spLocks noChangeShapeType="1"/>
          </p:cNvSpPr>
          <p:nvPr/>
        </p:nvSpPr>
        <p:spPr bwMode="auto">
          <a:xfrm>
            <a:off x="7694613" y="3733800"/>
            <a:ext cx="4572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7129" name="Line 25"/>
          <p:cNvSpPr>
            <a:spLocks noChangeShapeType="1"/>
          </p:cNvSpPr>
          <p:nvPr/>
        </p:nvSpPr>
        <p:spPr bwMode="auto">
          <a:xfrm>
            <a:off x="5103813" y="3733800"/>
            <a:ext cx="4572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7130" name="Line 26"/>
          <p:cNvSpPr>
            <a:spLocks noChangeShapeType="1"/>
          </p:cNvSpPr>
          <p:nvPr/>
        </p:nvSpPr>
        <p:spPr bwMode="auto">
          <a:xfrm flipV="1">
            <a:off x="4646613" y="5105400"/>
            <a:ext cx="0" cy="304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7131" name="Line 27"/>
          <p:cNvSpPr>
            <a:spLocks noChangeShapeType="1"/>
          </p:cNvSpPr>
          <p:nvPr/>
        </p:nvSpPr>
        <p:spPr bwMode="auto">
          <a:xfrm>
            <a:off x="4646613" y="4114800"/>
            <a:ext cx="0" cy="3810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7132" name="Line 28"/>
          <p:cNvSpPr>
            <a:spLocks noChangeShapeType="1"/>
          </p:cNvSpPr>
          <p:nvPr/>
        </p:nvSpPr>
        <p:spPr bwMode="auto">
          <a:xfrm flipV="1">
            <a:off x="4646613" y="3124200"/>
            <a:ext cx="0" cy="3810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7133" name="Line 29"/>
          <p:cNvSpPr>
            <a:spLocks noChangeShapeType="1"/>
          </p:cNvSpPr>
          <p:nvPr/>
        </p:nvSpPr>
        <p:spPr bwMode="auto">
          <a:xfrm>
            <a:off x="4646613" y="2133600"/>
            <a:ext cx="0" cy="3810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7134" name="Line 30"/>
          <p:cNvSpPr>
            <a:spLocks noChangeShapeType="1"/>
          </p:cNvSpPr>
          <p:nvPr/>
        </p:nvSpPr>
        <p:spPr bwMode="auto">
          <a:xfrm>
            <a:off x="1217613" y="1752600"/>
            <a:ext cx="381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7135" name="Line 31"/>
          <p:cNvSpPr>
            <a:spLocks noChangeShapeType="1"/>
          </p:cNvSpPr>
          <p:nvPr/>
        </p:nvSpPr>
        <p:spPr bwMode="auto">
          <a:xfrm>
            <a:off x="2513013" y="1752600"/>
            <a:ext cx="3048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7136" name="Line 32"/>
          <p:cNvSpPr>
            <a:spLocks noChangeShapeType="1"/>
          </p:cNvSpPr>
          <p:nvPr/>
        </p:nvSpPr>
        <p:spPr bwMode="auto">
          <a:xfrm>
            <a:off x="3732213" y="1752600"/>
            <a:ext cx="4572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21334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altLang="fr-FR" sz="3600" b="1" dirty="0"/>
              <a:t>Phases et outils du TC</a:t>
            </a:r>
          </a:p>
        </p:txBody>
      </p:sp>
      <p:graphicFrame>
        <p:nvGraphicFramePr>
          <p:cNvPr id="51203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4426652"/>
              </p:ext>
            </p:extLst>
          </p:nvPr>
        </p:nvGraphicFramePr>
        <p:xfrm>
          <a:off x="0" y="1196752"/>
          <a:ext cx="8767764" cy="5170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Document" r:id="rId3" imgW="7980120" imgH="4175280" progId="Word.Document.8">
                  <p:embed/>
                </p:oleObj>
              </mc:Choice>
              <mc:Fallback>
                <p:oleObj name="Document" r:id="rId3" imgW="7980120" imgH="41752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96752"/>
                        <a:ext cx="8767764" cy="51701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51934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6192838" y="3213100"/>
            <a:ext cx="508000" cy="400050"/>
          </a:xfrm>
          <a:prstGeom prst="rect">
            <a:avLst/>
          </a:prstGeom>
          <a:solidFill>
            <a:srgbClr val="FFFF99"/>
          </a:solidFill>
          <a:ln w="19050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fr-FR" altLang="fr-FR" sz="32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5278438" y="3201988"/>
            <a:ext cx="508000" cy="411162"/>
          </a:xfrm>
          <a:prstGeom prst="rect">
            <a:avLst/>
          </a:prstGeom>
          <a:solidFill>
            <a:srgbClr val="FFFF99"/>
          </a:solidFill>
          <a:ln w="19050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fr-FR" altLang="fr-FR" sz="32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3348038" y="3213100"/>
            <a:ext cx="508000" cy="400050"/>
          </a:xfrm>
          <a:prstGeom prst="rect">
            <a:avLst/>
          </a:prstGeom>
          <a:solidFill>
            <a:srgbClr val="FFFF99"/>
          </a:solidFill>
          <a:ln w="19050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fr-FR" altLang="fr-FR" sz="32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2433638" y="3140968"/>
            <a:ext cx="508000" cy="986532"/>
          </a:xfrm>
          <a:prstGeom prst="rect">
            <a:avLst/>
          </a:prstGeom>
          <a:solidFill>
            <a:srgbClr val="FFFF99"/>
          </a:solidFill>
          <a:ln w="19050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fr-FR" altLang="fr-FR" sz="1200" b="1" dirty="0">
                <a:solidFill>
                  <a:srgbClr val="000099"/>
                </a:solidFill>
                <a:latin typeface="Times New Roman" pitchFamily="18" charset="0"/>
              </a:rPr>
              <a:t>F2</a:t>
            </a:r>
            <a:endParaRPr lang="fr-FR" altLang="fr-FR" sz="1400" b="1" dirty="0">
              <a:solidFill>
                <a:srgbClr val="000099"/>
              </a:solidFill>
              <a:latin typeface="Times New Roman" pitchFamily="18" charset="0"/>
            </a:endParaRPr>
          </a:p>
          <a:p>
            <a:pPr algn="ctr" eaLnBrk="0" hangingPunct="0"/>
            <a:endParaRPr lang="fr-FR" altLang="fr-FR" sz="1400" b="1" dirty="0">
              <a:solidFill>
                <a:srgbClr val="000099"/>
              </a:solidFill>
              <a:latin typeface="Times New Roman" pitchFamily="18" charset="0"/>
            </a:endParaRPr>
          </a:p>
          <a:p>
            <a:pPr algn="ctr" eaLnBrk="0" hangingPunct="0"/>
            <a:endParaRPr lang="fr-FR" altLang="fr-FR" sz="1400" b="1" dirty="0">
              <a:solidFill>
                <a:srgbClr val="000099"/>
              </a:solidFill>
              <a:latin typeface="Times New Roman" pitchFamily="18" charset="0"/>
            </a:endParaRPr>
          </a:p>
          <a:p>
            <a:pPr algn="ctr" eaLnBrk="0" hangingPunct="0"/>
            <a:endParaRPr lang="fr-FR" altLang="fr-FR" sz="3200" b="1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1519238" y="2927350"/>
            <a:ext cx="508000" cy="800100"/>
          </a:xfrm>
          <a:prstGeom prst="rect">
            <a:avLst/>
          </a:prstGeom>
          <a:solidFill>
            <a:srgbClr val="FFFF99"/>
          </a:solidFill>
          <a:ln w="19050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fr-FR" altLang="fr-FR" sz="1200" b="1">
                <a:solidFill>
                  <a:srgbClr val="000099"/>
                </a:solidFill>
                <a:latin typeface="Times New Roman" pitchFamily="18" charset="0"/>
              </a:rPr>
              <a:t>F1</a:t>
            </a:r>
            <a:endParaRPr lang="fr-FR" altLang="fr-FR" sz="1400" b="1">
              <a:solidFill>
                <a:srgbClr val="000099"/>
              </a:solidFill>
              <a:latin typeface="Times New Roman" pitchFamily="18" charset="0"/>
            </a:endParaRPr>
          </a:p>
          <a:p>
            <a:pPr algn="ctr" eaLnBrk="0" hangingPunct="0"/>
            <a:endParaRPr lang="fr-FR" altLang="fr-FR" sz="1400" b="1">
              <a:solidFill>
                <a:srgbClr val="000099"/>
              </a:solidFill>
              <a:latin typeface="Times New Roman" pitchFamily="18" charset="0"/>
            </a:endParaRPr>
          </a:p>
          <a:p>
            <a:pPr algn="ctr" eaLnBrk="0" hangingPunct="0"/>
            <a:endParaRPr lang="fr-FR" altLang="fr-FR" sz="1400" b="1">
              <a:solidFill>
                <a:srgbClr val="000099"/>
              </a:solidFill>
              <a:latin typeface="Times New Roman" pitchFamily="18" charset="0"/>
            </a:endParaRPr>
          </a:p>
          <a:p>
            <a:pPr algn="ctr" eaLnBrk="0" hangingPunct="0"/>
            <a:r>
              <a:rPr lang="fr-FR" altLang="fr-FR" sz="1200" b="1">
                <a:solidFill>
                  <a:srgbClr val="000099"/>
                </a:solidFill>
                <a:latin typeface="Times New Roman" pitchFamily="18" charset="0"/>
              </a:rPr>
              <a:t>C1</a:t>
            </a:r>
            <a:endParaRPr lang="fr-FR" altLang="fr-FR" sz="32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 flipV="1">
            <a:off x="909638" y="2070100"/>
            <a:ext cx="0" cy="257175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468313" y="1628775"/>
            <a:ext cx="3352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r-FR" altLang="fr-FR" sz="1400" b="1">
                <a:solidFill>
                  <a:srgbClr val="000099"/>
                </a:solidFill>
                <a:latin typeface="Times New Roman" pitchFamily="18" charset="0"/>
              </a:rPr>
              <a:t>Valeur accordée à la fonction par les consommateurs 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604838" y="4584700"/>
            <a:ext cx="2133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r-FR" altLang="fr-FR" sz="1400" b="1">
                <a:solidFill>
                  <a:srgbClr val="000099"/>
                </a:solidFill>
                <a:latin typeface="Times New Roman" pitchFamily="18" charset="0"/>
              </a:rPr>
              <a:t>Coût des fonctions </a:t>
            </a:r>
            <a:br>
              <a:rPr lang="fr-FR" altLang="fr-FR" sz="1400" b="1">
                <a:solidFill>
                  <a:srgbClr val="000099"/>
                </a:solidFill>
                <a:latin typeface="Times New Roman" pitchFamily="18" charset="0"/>
              </a:rPr>
            </a:br>
            <a:r>
              <a:rPr lang="fr-FR" altLang="fr-FR" sz="1400" b="1">
                <a:solidFill>
                  <a:srgbClr val="000099"/>
                </a:solidFill>
                <a:latin typeface="Times New Roman" pitchFamily="18" charset="0"/>
              </a:rPr>
              <a:t>pour l’entreprise 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7721600" y="2686050"/>
            <a:ext cx="1320800" cy="54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fr-FR" altLang="fr-FR" sz="1400" b="1">
                <a:solidFill>
                  <a:srgbClr val="000099"/>
                </a:solidFill>
                <a:latin typeface="Times New Roman" pitchFamily="18" charset="0"/>
              </a:rPr>
              <a:t>fonctions </a:t>
            </a:r>
            <a:br>
              <a:rPr lang="fr-FR" altLang="fr-FR" sz="1400" b="1">
                <a:solidFill>
                  <a:srgbClr val="000099"/>
                </a:solidFill>
                <a:latin typeface="Times New Roman" pitchFamily="18" charset="0"/>
              </a:rPr>
            </a:br>
            <a:r>
              <a:rPr lang="fr-FR" altLang="fr-FR" sz="1400" b="1">
                <a:solidFill>
                  <a:srgbClr val="000099"/>
                </a:solidFill>
                <a:latin typeface="Times New Roman" pitchFamily="18" charset="0"/>
              </a:rPr>
              <a:t>du produit </a:t>
            </a: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1722438" y="2184400"/>
            <a:ext cx="3962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fr-FR" altLang="fr-FR" sz="1400" b="1">
                <a:solidFill>
                  <a:srgbClr val="006600"/>
                </a:solidFill>
                <a:latin typeface="Times New Roman" pitchFamily="18" charset="0"/>
              </a:rPr>
              <a:t>Fonctions demandées par les clients  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3348038" y="3406775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r-FR" altLang="fr-FR" sz="1200" b="1">
                <a:solidFill>
                  <a:srgbClr val="000099"/>
                </a:solidFill>
                <a:latin typeface="Times New Roman" pitchFamily="18" charset="0"/>
              </a:rPr>
              <a:t>C3</a:t>
            </a:r>
            <a:endParaRPr lang="fr-FR" altLang="fr-FR" sz="32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2433638" y="36703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r-FR" altLang="fr-FR" sz="1200" b="1">
                <a:solidFill>
                  <a:srgbClr val="000099"/>
                </a:solidFill>
                <a:latin typeface="Times New Roman" pitchFamily="18" charset="0"/>
              </a:rPr>
              <a:t>C2</a:t>
            </a:r>
            <a:endParaRPr lang="fr-FR" altLang="fr-FR" sz="32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3348038" y="32131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r-FR" altLang="fr-FR" sz="1200" b="1">
                <a:solidFill>
                  <a:srgbClr val="000099"/>
                </a:solidFill>
                <a:latin typeface="Times New Roman" pitchFamily="18" charset="0"/>
              </a:rPr>
              <a:t>F3</a:t>
            </a:r>
            <a:endParaRPr lang="fr-FR" altLang="fr-FR" sz="32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5278438" y="327025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r-FR" altLang="fr-FR" sz="1200" b="1">
                <a:solidFill>
                  <a:srgbClr val="000099"/>
                </a:solidFill>
                <a:latin typeface="Times New Roman" pitchFamily="18" charset="0"/>
              </a:rPr>
              <a:t>F5</a:t>
            </a:r>
            <a:endParaRPr lang="fr-FR" altLang="fr-FR" sz="32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5278438" y="338455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r-FR" altLang="fr-FR" sz="1200" b="1">
                <a:solidFill>
                  <a:srgbClr val="000099"/>
                </a:solidFill>
                <a:latin typeface="Times New Roman" pitchFamily="18" charset="0"/>
              </a:rPr>
              <a:t>C5</a:t>
            </a:r>
            <a:endParaRPr lang="fr-FR" altLang="fr-FR" sz="32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52244" name="Text Box 20"/>
          <p:cNvSpPr txBox="1">
            <a:spLocks noChangeArrowheads="1"/>
          </p:cNvSpPr>
          <p:nvPr/>
        </p:nvSpPr>
        <p:spPr bwMode="auto">
          <a:xfrm>
            <a:off x="6192838" y="3406775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r-FR" altLang="fr-FR" sz="1200" b="1">
                <a:solidFill>
                  <a:srgbClr val="000099"/>
                </a:solidFill>
                <a:latin typeface="Times New Roman" pitchFamily="18" charset="0"/>
              </a:rPr>
              <a:t>C6</a:t>
            </a:r>
            <a:endParaRPr lang="fr-FR" altLang="fr-FR" sz="32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52245" name="Text Box 21"/>
          <p:cNvSpPr txBox="1">
            <a:spLocks noChangeArrowheads="1"/>
          </p:cNvSpPr>
          <p:nvPr/>
        </p:nvSpPr>
        <p:spPr bwMode="auto">
          <a:xfrm>
            <a:off x="6192838" y="32131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r-FR" altLang="fr-FR" sz="1200" b="1">
                <a:solidFill>
                  <a:srgbClr val="000099"/>
                </a:solidFill>
                <a:latin typeface="Times New Roman" pitchFamily="18" charset="0"/>
              </a:rPr>
              <a:t>F6</a:t>
            </a:r>
            <a:endParaRPr lang="fr-FR" altLang="fr-FR" sz="3200" b="1">
              <a:solidFill>
                <a:srgbClr val="000099"/>
              </a:solidFill>
              <a:latin typeface="Times New Roman" pitchFamily="18" charset="0"/>
            </a:endParaRPr>
          </a:p>
        </p:txBody>
      </p:sp>
      <p:graphicFrame>
        <p:nvGraphicFramePr>
          <p:cNvPr id="52246" name="Object 22"/>
          <p:cNvGraphicFramePr>
            <a:graphicFrameLocks noChangeAspect="1"/>
          </p:cNvGraphicFramePr>
          <p:nvPr/>
        </p:nvGraphicFramePr>
        <p:xfrm>
          <a:off x="2916238" y="4076700"/>
          <a:ext cx="6062662" cy="299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Document" r:id="rId3" imgW="4572196" imgH="3170768" progId="Word.Document.8">
                  <p:embed/>
                </p:oleObj>
              </mc:Choice>
              <mc:Fallback>
                <p:oleObj name="Document" r:id="rId3" imgW="4572196" imgH="317076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4076700"/>
                        <a:ext cx="6062662" cy="299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47" name="Line 23"/>
          <p:cNvSpPr>
            <a:spLocks noChangeShapeType="1"/>
          </p:cNvSpPr>
          <p:nvPr/>
        </p:nvSpPr>
        <p:spPr bwMode="auto">
          <a:xfrm>
            <a:off x="1824038" y="2470150"/>
            <a:ext cx="3556000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2248" name="Line 24"/>
          <p:cNvSpPr>
            <a:spLocks noChangeShapeType="1"/>
          </p:cNvSpPr>
          <p:nvPr/>
        </p:nvSpPr>
        <p:spPr bwMode="auto">
          <a:xfrm flipH="1">
            <a:off x="1620838" y="2470150"/>
            <a:ext cx="203200" cy="5715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2249" name="Line 25"/>
          <p:cNvSpPr>
            <a:spLocks noChangeShapeType="1"/>
          </p:cNvSpPr>
          <p:nvPr/>
        </p:nvSpPr>
        <p:spPr bwMode="auto">
          <a:xfrm>
            <a:off x="5380038" y="2470150"/>
            <a:ext cx="203200" cy="5715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2250" name="Rectangle 26"/>
          <p:cNvSpPr>
            <a:spLocks noChangeArrowheads="1"/>
          </p:cNvSpPr>
          <p:nvPr/>
        </p:nvSpPr>
        <p:spPr bwMode="auto">
          <a:xfrm>
            <a:off x="4364038" y="2927350"/>
            <a:ext cx="508000" cy="914400"/>
          </a:xfrm>
          <a:prstGeom prst="rect">
            <a:avLst/>
          </a:prstGeom>
          <a:solidFill>
            <a:srgbClr val="FFFF99"/>
          </a:solidFill>
          <a:ln w="19050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fr-FR" altLang="fr-FR" sz="1200" b="1">
                <a:solidFill>
                  <a:srgbClr val="000099"/>
                </a:solidFill>
                <a:latin typeface="Times New Roman" pitchFamily="18" charset="0"/>
              </a:rPr>
              <a:t>F4</a:t>
            </a:r>
            <a:endParaRPr lang="fr-FR" altLang="fr-FR" sz="1400" b="1">
              <a:solidFill>
                <a:srgbClr val="000099"/>
              </a:solidFill>
              <a:latin typeface="Times New Roman" pitchFamily="18" charset="0"/>
            </a:endParaRPr>
          </a:p>
          <a:p>
            <a:pPr algn="ctr" eaLnBrk="0" hangingPunct="0"/>
            <a:endParaRPr lang="fr-FR" altLang="fr-FR" sz="1400" b="1">
              <a:solidFill>
                <a:srgbClr val="000099"/>
              </a:solidFill>
              <a:latin typeface="Times New Roman" pitchFamily="18" charset="0"/>
            </a:endParaRPr>
          </a:p>
          <a:p>
            <a:pPr algn="ctr" eaLnBrk="0" hangingPunct="0"/>
            <a:endParaRPr lang="fr-FR" altLang="fr-FR" sz="1400" b="1">
              <a:solidFill>
                <a:srgbClr val="000099"/>
              </a:solidFill>
              <a:latin typeface="Times New Roman" pitchFamily="18" charset="0"/>
            </a:endParaRPr>
          </a:p>
          <a:p>
            <a:pPr algn="ctr" eaLnBrk="0" hangingPunct="0"/>
            <a:endParaRPr lang="fr-FR" altLang="fr-FR" sz="1400" b="1">
              <a:solidFill>
                <a:srgbClr val="000099"/>
              </a:solidFill>
              <a:latin typeface="Times New Roman" pitchFamily="18" charset="0"/>
            </a:endParaRPr>
          </a:p>
          <a:p>
            <a:pPr algn="ctr" eaLnBrk="0" hangingPunct="0"/>
            <a:r>
              <a:rPr lang="fr-FR" altLang="fr-FR" sz="1000" b="1">
                <a:solidFill>
                  <a:srgbClr val="000099"/>
                </a:solidFill>
                <a:latin typeface="Times New Roman" pitchFamily="18" charset="0"/>
              </a:rPr>
              <a:t>C4</a:t>
            </a:r>
            <a:endParaRPr lang="fr-FR" altLang="fr-FR" sz="32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52251" name="Line 27"/>
          <p:cNvSpPr>
            <a:spLocks noChangeShapeType="1"/>
          </p:cNvSpPr>
          <p:nvPr/>
        </p:nvSpPr>
        <p:spPr bwMode="auto">
          <a:xfrm>
            <a:off x="909638" y="3441700"/>
            <a:ext cx="72136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2252" name="Text Box 28"/>
          <p:cNvSpPr txBox="1">
            <a:spLocks noChangeArrowheads="1"/>
          </p:cNvSpPr>
          <p:nvPr/>
        </p:nvSpPr>
        <p:spPr bwMode="auto">
          <a:xfrm>
            <a:off x="611188" y="836613"/>
            <a:ext cx="5832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3600" b="1" dirty="0"/>
              <a:t>L’analyse de la valeur</a:t>
            </a:r>
          </a:p>
        </p:txBody>
      </p:sp>
    </p:spTree>
    <p:extLst>
      <p:ext uri="{BB962C8B-B14F-4D97-AF65-F5344CB8AC3E}">
        <p14:creationId xmlns:p14="http://schemas.microsoft.com/office/powerpoint/2010/main" val="10743332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altLang="fr-FR" sz="3600" b="1" dirty="0" err="1"/>
              <a:t>Quality</a:t>
            </a:r>
            <a:r>
              <a:rPr lang="fr-FR" altLang="fr-FR" sz="3600" b="1" dirty="0"/>
              <a:t> </a:t>
            </a:r>
            <a:r>
              <a:rPr lang="fr-FR" altLang="fr-FR" sz="3600" b="1" dirty="0" err="1"/>
              <a:t>Function</a:t>
            </a:r>
            <a:r>
              <a:rPr lang="fr-FR" altLang="fr-FR" sz="3600" b="1" dirty="0"/>
              <a:t> </a:t>
            </a:r>
            <a:r>
              <a:rPr lang="fr-FR" altLang="fr-FR" sz="3600" b="1" dirty="0" err="1"/>
              <a:t>Deployment</a:t>
            </a:r>
            <a:endParaRPr lang="fr-FR" altLang="fr-FR" sz="3600" b="1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altLang="fr-FR" sz="2800"/>
              <a:t>Objectifs:</a:t>
            </a:r>
          </a:p>
          <a:p>
            <a:pPr lvl="1"/>
            <a:r>
              <a:rPr lang="fr-FR" altLang="fr-FR" sz="2400"/>
              <a:t>Fournir une aide pour concevoir des produits nouveaux répondant aux besoins des clients</a:t>
            </a:r>
          </a:p>
          <a:p>
            <a:pPr lvl="1"/>
            <a:r>
              <a:rPr lang="fr-FR" altLang="fr-FR" sz="2400"/>
              <a:t>Disposer de graphiques de contrôle qualité avant la production en série</a:t>
            </a:r>
          </a:p>
          <a:p>
            <a:r>
              <a:rPr lang="fr-FR" altLang="fr-FR" sz="2800"/>
              <a:t>Principe:</a:t>
            </a:r>
          </a:p>
          <a:p>
            <a:pPr lvl="1"/>
            <a:r>
              <a:rPr lang="fr-FR" altLang="fr-FR" sz="2400"/>
              <a:t>Identifier les attributs critiques du produit pour les clients</a:t>
            </a:r>
          </a:p>
          <a:p>
            <a:pPr lvl="1"/>
            <a:r>
              <a:rPr lang="fr-FR" altLang="fr-FR" sz="2400"/>
              <a:t>Créer un lien spécifique entre ces attributs et les différents paramètres de conception.</a:t>
            </a:r>
          </a:p>
        </p:txBody>
      </p:sp>
    </p:spTree>
    <p:extLst>
      <p:ext uri="{BB962C8B-B14F-4D97-AF65-F5344CB8AC3E}">
        <p14:creationId xmlns:p14="http://schemas.microsoft.com/office/powerpoint/2010/main" val="791799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altLang="fr-FR" sz="3600" b="1" dirty="0" err="1"/>
              <a:t>Quality</a:t>
            </a:r>
            <a:r>
              <a:rPr lang="fr-FR" altLang="fr-FR" sz="3600" b="1" dirty="0"/>
              <a:t> </a:t>
            </a:r>
            <a:r>
              <a:rPr lang="fr-FR" altLang="fr-FR" sz="3600" b="1" dirty="0" err="1"/>
              <a:t>Function</a:t>
            </a:r>
            <a:r>
              <a:rPr lang="fr-FR" altLang="fr-FR" sz="3600" b="1" dirty="0"/>
              <a:t> </a:t>
            </a:r>
            <a:r>
              <a:rPr lang="fr-FR" altLang="fr-FR" sz="3600" b="1" dirty="0" err="1"/>
              <a:t>Deployment</a:t>
            </a:r>
            <a:endParaRPr lang="fr-FR" altLang="fr-FR" sz="36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667000"/>
            <a:ext cx="83058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64777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sz="3600" b="1" dirty="0"/>
              <a:t>Des systèmes de contrôle interactifs…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E14A-847C-4033-9AC4-ACCD8BE6ED21}" type="slidenum">
              <a:rPr lang="fr-FR" smtClean="0"/>
              <a:pPr/>
              <a:t>25</a:t>
            </a:fld>
            <a:endParaRPr lang="fr-FR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fr-FR" dirty="0"/>
              <a:t>Le seul contrôle programmé (méthode de la valeur acquise, suivi des résultats a posteriori) ne suffit pas- leviers du contrôle (</a:t>
            </a:r>
            <a:r>
              <a:rPr lang="fr-FR" dirty="0" err="1"/>
              <a:t>Simons</a:t>
            </a:r>
            <a:r>
              <a:rPr lang="fr-FR" dirty="0"/>
              <a:t>, 1995)</a:t>
            </a:r>
          </a:p>
          <a:p>
            <a:pPr lvl="1" algn="just"/>
            <a:r>
              <a:rPr lang="fr-FR" dirty="0"/>
              <a:t>Contrôle programmé</a:t>
            </a:r>
          </a:p>
          <a:p>
            <a:pPr lvl="1" algn="just"/>
            <a:r>
              <a:rPr lang="fr-FR" dirty="0"/>
              <a:t>Systèmes de croyances</a:t>
            </a:r>
          </a:p>
          <a:p>
            <a:pPr lvl="1" algn="just"/>
            <a:r>
              <a:rPr lang="fr-FR" dirty="0"/>
              <a:t>Systèmes de limites</a:t>
            </a:r>
          </a:p>
          <a:p>
            <a:pPr lvl="1" algn="just"/>
            <a:r>
              <a:rPr lang="fr-FR" dirty="0"/>
              <a:t>Contrôle interactif</a:t>
            </a:r>
          </a:p>
          <a:p>
            <a:pPr algn="just"/>
            <a:r>
              <a:rPr lang="fr-FR" dirty="0"/>
              <a:t>Idée de contrôle interactif permettant d’adapter les objectifs et activités fondé sur des communications fréquentes entre les acteurs du projet et avec l’organisation parente</a:t>
            </a:r>
          </a:p>
          <a:p>
            <a:pPr lvl="1" algn="just"/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Interaction verticale </a:t>
            </a:r>
            <a:r>
              <a:rPr lang="fr-FR" dirty="0"/>
              <a:t>(</a:t>
            </a:r>
            <a:r>
              <a:rPr lang="fr-FR" dirty="0" err="1"/>
              <a:t>Simons</a:t>
            </a:r>
            <a:r>
              <a:rPr lang="fr-FR" dirty="0"/>
              <a:t>, 1995): favorise l’adaptation des objectifs et leur communication;</a:t>
            </a:r>
          </a:p>
          <a:p>
            <a:pPr lvl="1" algn="just"/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Interactions horizontales </a:t>
            </a:r>
            <a:r>
              <a:rPr lang="fr-FR" dirty="0"/>
              <a:t>entre acteurs qui permettent l’adaptation des activités (</a:t>
            </a:r>
            <a:r>
              <a:rPr lang="fr-FR" dirty="0" err="1"/>
              <a:t>Tani</a:t>
            </a:r>
            <a:r>
              <a:rPr lang="fr-FR" dirty="0"/>
              <a:t>, 1995 note que la réduction des coûts lors des programmes de </a:t>
            </a:r>
            <a:r>
              <a:rPr lang="fr-FR" i="1" dirty="0" err="1"/>
              <a:t>target</a:t>
            </a:r>
            <a:r>
              <a:rPr lang="fr-FR" i="1" dirty="0"/>
              <a:t> </a:t>
            </a:r>
            <a:r>
              <a:rPr lang="fr-FR" i="1" dirty="0" err="1"/>
              <a:t>costing</a:t>
            </a:r>
            <a:r>
              <a:rPr lang="fr-FR" dirty="0"/>
              <a:t> n’est pas possible sans partage d’information) et la conception simultanée des solutions.</a:t>
            </a:r>
          </a:p>
        </p:txBody>
      </p:sp>
    </p:spTree>
    <p:extLst>
      <p:ext uri="{BB962C8B-B14F-4D97-AF65-F5344CB8AC3E}">
        <p14:creationId xmlns:p14="http://schemas.microsoft.com/office/powerpoint/2010/main" val="19164081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/>
              <a:t>…</a:t>
            </a:r>
            <a:r>
              <a:rPr lang="fr-FR" sz="3600" b="1" dirty="0"/>
              <a:t>chargés de collecter de l’information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E14A-847C-4033-9AC4-ACCD8BE6ED21}" type="slidenum">
              <a:rPr lang="fr-FR" smtClean="0"/>
              <a:pPr/>
              <a:t>26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fr-FR" dirty="0"/>
              <a:t>Les systèmes de MP des projets jouent un rôle important en matière de réduction de l’incertitude</a:t>
            </a:r>
          </a:p>
          <a:p>
            <a:pPr lvl="1"/>
            <a:r>
              <a:rPr lang="fr-FR" dirty="0"/>
              <a:t>En collectant</a:t>
            </a:r>
          </a:p>
          <a:p>
            <a:pPr lvl="1"/>
            <a:r>
              <a:rPr lang="fr-FR" dirty="0"/>
              <a:t>Traitant</a:t>
            </a:r>
          </a:p>
          <a:p>
            <a:pPr lvl="1"/>
            <a:r>
              <a:rPr lang="fr-FR" dirty="0"/>
              <a:t>Et formalisant les informations disponibles dès les phases avancées du projet.</a:t>
            </a:r>
          </a:p>
          <a:p>
            <a:r>
              <a:rPr lang="fr-FR" dirty="0"/>
              <a:t>Les dispositifs de MP doivent être adaptés aux risques auxquels le projet fait face</a:t>
            </a:r>
          </a:p>
          <a:p>
            <a:pPr lvl="1"/>
            <a:r>
              <a:rPr lang="fr-FR" dirty="0"/>
              <a:t>Lorsque les risques ne sont pas pris en compte, les outils de contrôle des projets n’ont pas d’influence sur la réussite (Couillard, 1995)</a:t>
            </a:r>
          </a:p>
          <a:p>
            <a:pPr lvl="1"/>
            <a:r>
              <a:rPr lang="fr-FR" dirty="0"/>
              <a:t>L’objet de telles approches est de générer les mauvaises nouvelles le plus tôt possible (</a:t>
            </a:r>
            <a:r>
              <a:rPr lang="fr-FR" dirty="0" err="1"/>
              <a:t>Rosenthal</a:t>
            </a:r>
            <a:r>
              <a:rPr lang="fr-FR" dirty="0"/>
              <a:t> &amp; </a:t>
            </a:r>
            <a:r>
              <a:rPr lang="fr-FR" dirty="0" err="1"/>
              <a:t>Tatikonda</a:t>
            </a:r>
            <a:r>
              <a:rPr lang="fr-FR" dirty="0"/>
              <a:t>, 1992)</a:t>
            </a:r>
          </a:p>
        </p:txBody>
      </p:sp>
    </p:spTree>
    <p:extLst>
      <p:ext uri="{BB962C8B-B14F-4D97-AF65-F5344CB8AC3E}">
        <p14:creationId xmlns:p14="http://schemas.microsoft.com/office/powerpoint/2010/main" val="37135436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sz="3600" b="1" dirty="0"/>
              <a:t>…chargés de collecter de l’information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E14A-847C-4033-9AC4-ACCD8BE6ED21}" type="slidenum">
              <a:rPr lang="fr-FR" smtClean="0"/>
              <a:pPr/>
              <a:t>27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fr-FR" sz="2800" dirty="0"/>
              <a:t>Dans la mesure où l’incertitude évolue au cours du projet, les dispositifs de MP doivent être adaptés en conséquence</a:t>
            </a:r>
          </a:p>
          <a:p>
            <a:r>
              <a:rPr lang="fr-FR" sz="2800" dirty="0"/>
              <a:t>Etude de </a:t>
            </a:r>
            <a:r>
              <a:rPr lang="fr-FR" sz="2800" dirty="0" err="1"/>
              <a:t>Berland</a:t>
            </a:r>
            <a:r>
              <a:rPr lang="fr-FR" sz="2800" dirty="0"/>
              <a:t> &amp; </a:t>
            </a:r>
            <a:r>
              <a:rPr lang="fr-FR" sz="2800" dirty="0" err="1"/>
              <a:t>Persiaux</a:t>
            </a:r>
            <a:r>
              <a:rPr lang="fr-FR" sz="2800" dirty="0"/>
              <a:t> (2008) sur des projets innovants de haute technologie:</a:t>
            </a:r>
          </a:p>
          <a:p>
            <a:pPr lvl="1"/>
            <a:r>
              <a:rPr lang="fr-FR" sz="2400" dirty="0"/>
              <a:t>Trois stratégies de contrôle caractérisées: contrôle des résultats, contrôle des processus, arbitrage (entre les objectifs, moyens et résultats attendus)</a:t>
            </a:r>
          </a:p>
          <a:p>
            <a:pPr lvl="1"/>
            <a:r>
              <a:rPr lang="fr-FR" sz="2400" dirty="0"/>
              <a:t>La stratégie de contrôle évolue au cours de l’évolution du projet: contrôle des processus en amont, arbitrage en phase d’exécution</a:t>
            </a:r>
            <a:r>
              <a:rPr lang="fr-FR" dirty="0"/>
              <a:t>.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63425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sz="3600" b="1" dirty="0"/>
              <a:t>Pourquoi mesurer la performance des projets de Développement?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E14A-847C-4033-9AC4-ACCD8BE6ED21}" type="slidenum">
              <a:rPr lang="fr-FR" smtClean="0"/>
              <a:pPr/>
              <a:t>28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Font typeface="Wingdings" pitchFamily="2" charset="2"/>
              <a:buChar char="Ø"/>
            </a:pP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Poser le problème</a:t>
            </a:r>
            <a:r>
              <a:rPr lang="fr-FR" dirty="0"/>
              <a:t>: la MP permet une explicitation des connaissances des experts de l’organisation et permet une synthèse rationnelle des ces informations. 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Planifier</a:t>
            </a:r>
            <a:r>
              <a:rPr lang="fr-FR" dirty="0"/>
              <a:t>: il permet d’impliquer les acteurs dans le processus de planification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</a:pP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Communiquer</a:t>
            </a:r>
            <a:r>
              <a:rPr lang="fr-FR" dirty="0"/>
              <a:t>: la MP suppose une interaction forte dès le démarrage du projet.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</a:pP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Apprendre</a:t>
            </a:r>
            <a:r>
              <a:rPr lang="fr-FR" dirty="0"/>
              <a:t>: la MP constitue une forme d’épreuve de compatibilité des décisions de conception  du projet en termes économiques et de risques </a:t>
            </a:r>
          </a:p>
          <a:p>
            <a:r>
              <a:rPr lang="fr-FR" dirty="0"/>
              <a:t>Intégrer de nouvelles perspectives?</a:t>
            </a:r>
          </a:p>
        </p:txBody>
      </p:sp>
    </p:spTree>
    <p:extLst>
      <p:ext uri="{BB962C8B-B14F-4D97-AF65-F5344CB8AC3E}">
        <p14:creationId xmlns:p14="http://schemas.microsoft.com/office/powerpoint/2010/main" val="41145106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13494" y="2060848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  <a:latin typeface="Franklin Gothic Demi" panose="020B0703020102020204" pitchFamily="34" charset="0"/>
              </a:rPr>
              <a:t>Contact : </a:t>
            </a:r>
            <a:br>
              <a:rPr lang="fr-FR" dirty="0">
                <a:solidFill>
                  <a:schemeClr val="bg1"/>
                </a:solidFill>
                <a:latin typeface="Franklin Gothic Book" panose="020B0503020102020204" pitchFamily="34" charset="0"/>
              </a:rPr>
            </a:br>
            <a:r>
              <a:rPr lang="fr-FR" dirty="0">
                <a:solidFill>
                  <a:schemeClr val="bg1"/>
                </a:solidFill>
                <a:latin typeface="Franklin Gothic Book" panose="020B0503020102020204" pitchFamily="34" charset="0"/>
              </a:rPr>
              <a:t>Nom ou service</a:t>
            </a:r>
            <a:br>
              <a:rPr lang="fr-FR" dirty="0">
                <a:solidFill>
                  <a:schemeClr val="bg1"/>
                </a:solidFill>
                <a:latin typeface="Franklin Gothic Book" panose="020B0503020102020204" pitchFamily="34" charset="0"/>
              </a:rPr>
            </a:br>
            <a:r>
              <a:rPr lang="fr-FR" dirty="0">
                <a:solidFill>
                  <a:schemeClr val="bg1"/>
                </a:solidFill>
                <a:latin typeface="Franklin Gothic Book" panose="020B0503020102020204" pitchFamily="34" charset="0"/>
              </a:rPr>
              <a:t>Téléphone </a:t>
            </a:r>
            <a:br>
              <a:rPr lang="fr-FR" dirty="0">
                <a:solidFill>
                  <a:schemeClr val="bg1"/>
                </a:solidFill>
                <a:latin typeface="Franklin Gothic Book" panose="020B0503020102020204" pitchFamily="34" charset="0"/>
              </a:rPr>
            </a:br>
            <a:r>
              <a:rPr lang="fr-FR" dirty="0">
                <a:solidFill>
                  <a:schemeClr val="bg1"/>
                </a:solidFill>
                <a:latin typeface="Franklin Gothic Book" panose="020B0503020102020204" pitchFamily="34" charset="0"/>
              </a:rPr>
              <a:t>Mail</a:t>
            </a:r>
          </a:p>
        </p:txBody>
      </p:sp>
      <p:sp>
        <p:nvSpPr>
          <p:cNvPr id="3" name="Rectangle 2"/>
          <p:cNvSpPr/>
          <p:nvPr/>
        </p:nvSpPr>
        <p:spPr>
          <a:xfrm>
            <a:off x="3450100" y="3717032"/>
            <a:ext cx="2520280" cy="21602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170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18864" y="188640"/>
            <a:ext cx="8229600" cy="922114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fr-FR" sz="3200" b="1" dirty="0"/>
              <a:t>Pourquoi mesurer la performance?</a:t>
            </a:r>
            <a:endParaRPr lang="fr-FR" b="1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11560" y="1268760"/>
            <a:ext cx="3922713" cy="2448272"/>
          </a:xfrm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r-FR" altLang="fr-FR" sz="2400" dirty="0"/>
              <a:t>Améliorer le niveau d’information des acteurs (aide à la décision):</a:t>
            </a:r>
          </a:p>
          <a:p>
            <a:pPr lvl="1"/>
            <a:r>
              <a:rPr lang="fr-FR" altLang="fr-FR" sz="2000" dirty="0"/>
              <a:t>Quels sont les objectifs du développement?</a:t>
            </a:r>
          </a:p>
          <a:p>
            <a:pPr lvl="1"/>
            <a:r>
              <a:rPr lang="fr-FR" altLang="fr-FR" sz="2000" dirty="0"/>
              <a:t>Quels sont les risques?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825752" y="1268760"/>
            <a:ext cx="3922712" cy="2448272"/>
          </a:xfrm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r-FR" altLang="fr-FR" sz="2400" dirty="0"/>
              <a:t>Favoriser la convergence des buts: décider et agir dans le sens des stratégies</a:t>
            </a:r>
          </a:p>
          <a:p>
            <a:pPr lvl="1"/>
            <a:r>
              <a:rPr lang="fr-FR" altLang="fr-FR" sz="2000" dirty="0"/>
              <a:t>Coûts</a:t>
            </a:r>
          </a:p>
          <a:p>
            <a:pPr lvl="1"/>
            <a:r>
              <a:rPr lang="fr-FR" altLang="fr-FR" sz="2000" dirty="0"/>
              <a:t>Spécifications, qualité</a:t>
            </a:r>
          </a:p>
          <a:p>
            <a:pPr lvl="1"/>
            <a:r>
              <a:rPr lang="fr-FR" altLang="fr-FR" sz="2000" dirty="0"/>
              <a:t>Délais…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611560" y="4149080"/>
            <a:ext cx="81369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Depuis une vingtaine d’années, la recherche scientifique en mesure de la performance est passée de (</a:t>
            </a:r>
            <a:r>
              <a:rPr lang="fr-FR" sz="2000" dirty="0" err="1">
                <a:solidFill>
                  <a:schemeClr val="accent6">
                    <a:lumMod val="75000"/>
                  </a:schemeClr>
                </a:solidFill>
              </a:rPr>
              <a:t>Bititci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 et al. 2015):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Comment mesurer : que mesurer, avec quels indicateurs et quel </a:t>
            </a:r>
            <a:r>
              <a:rPr lang="fr-FR" sz="2000" dirty="0" err="1">
                <a:solidFill>
                  <a:schemeClr val="accent6">
                    <a:lumMod val="75000"/>
                  </a:schemeClr>
                </a:solidFill>
              </a:rPr>
              <a:t>reporting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Management de la performance: comment utiliser les mesures de performance, quels sont les effets?</a:t>
            </a:r>
          </a:p>
        </p:txBody>
      </p:sp>
    </p:spTree>
    <p:extLst>
      <p:ext uri="{BB962C8B-B14F-4D97-AF65-F5344CB8AC3E}">
        <p14:creationId xmlns:p14="http://schemas.microsoft.com/office/powerpoint/2010/main" val="2926172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altLang="fr-FR" sz="2800" b="1" dirty="0"/>
              <a:t>Les activités de conception et développement de produits nouveaux?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endParaRPr lang="fr-FR" altLang="fr-FR" sz="2600"/>
          </a:p>
          <a:p>
            <a:pPr algn="just">
              <a:lnSpc>
                <a:spcPct val="90000"/>
              </a:lnSpc>
            </a:pPr>
            <a:r>
              <a:rPr lang="fr-FR" altLang="fr-FR" sz="2600"/>
              <a:t>Un ensemble d’activités de </a:t>
            </a:r>
            <a:r>
              <a:rPr lang="fr-FR" altLang="fr-FR" sz="2600" b="1">
                <a:solidFill>
                  <a:schemeClr val="accent2"/>
                </a:solidFill>
              </a:rPr>
              <a:t>création et de communication d’informations</a:t>
            </a:r>
            <a:r>
              <a:rPr lang="fr-FR" altLang="fr-FR" sz="2600"/>
              <a:t> qui transforme les données du marché et les opportunités techniques en informations pour la production ; ces informations sont : des modèles, des spécifications, des prototypes, des dessins, des logiciels, des spécifications de machine et d’outils. (Clark, Chew et Fujimoto, 1987, page 730)</a:t>
            </a:r>
          </a:p>
          <a:p>
            <a:pPr algn="just">
              <a:lnSpc>
                <a:spcPct val="90000"/>
              </a:lnSpc>
            </a:pPr>
            <a:endParaRPr lang="fr-FR" altLang="fr-FR" sz="3300"/>
          </a:p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55506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altLang="fr-FR" sz="3400" b="1" dirty="0"/>
              <a:t>La nature des activités de conception (1)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altLang="fr-FR" sz="2600" dirty="0">
                <a:solidFill>
                  <a:schemeClr val="accent6">
                    <a:lumMod val="75000"/>
                  </a:schemeClr>
                </a:solidFill>
              </a:rPr>
              <a:t>Des activités de résolution de problèmes</a:t>
            </a:r>
          </a:p>
          <a:p>
            <a:pPr lvl="1"/>
            <a:r>
              <a:rPr lang="fr-FR" altLang="fr-FR" sz="2200" dirty="0">
                <a:solidFill>
                  <a:schemeClr val="accent6">
                    <a:lumMod val="75000"/>
                  </a:schemeClr>
                </a:solidFill>
              </a:rPr>
              <a:t>Au niveau individuel</a:t>
            </a:r>
          </a:p>
          <a:p>
            <a:pPr lvl="3"/>
            <a:r>
              <a:rPr lang="fr-FR" altLang="fr-FR" sz="1800" dirty="0"/>
              <a:t>Formalisation du problème: processus de collecte d’informations sur la structure du problème</a:t>
            </a:r>
          </a:p>
          <a:p>
            <a:pPr lvl="3"/>
            <a:r>
              <a:rPr lang="fr-FR" altLang="fr-FR" sz="1800" dirty="0"/>
              <a:t>Exploration et collecte de solutions, processus incrémental</a:t>
            </a:r>
          </a:p>
          <a:p>
            <a:pPr lvl="3"/>
            <a:r>
              <a:rPr lang="fr-FR" altLang="fr-FR" sz="1800" dirty="0"/>
              <a:t>Évaluation des solutions</a:t>
            </a:r>
          </a:p>
          <a:p>
            <a:pPr lvl="1"/>
            <a:r>
              <a:rPr lang="fr-FR" altLang="fr-FR" sz="2200" dirty="0">
                <a:solidFill>
                  <a:schemeClr val="accent6">
                    <a:lumMod val="75000"/>
                  </a:schemeClr>
                </a:solidFill>
              </a:rPr>
              <a:t>Au niveau collectif:</a:t>
            </a:r>
          </a:p>
          <a:p>
            <a:pPr lvl="3"/>
            <a:r>
              <a:rPr lang="fr-FR" altLang="fr-FR" sz="1800" dirty="0"/>
              <a:t>Discipliner la résolution</a:t>
            </a:r>
          </a:p>
          <a:p>
            <a:pPr lvl="3"/>
            <a:r>
              <a:rPr lang="fr-FR" altLang="fr-FR" sz="1800" dirty="0"/>
              <a:t>processus séquentiel ou itératif?</a:t>
            </a:r>
          </a:p>
          <a:p>
            <a:pPr lvl="3"/>
            <a:endParaRPr lang="fr-FR" altLang="fr-FR" sz="1800" dirty="0"/>
          </a:p>
        </p:txBody>
      </p:sp>
    </p:spTree>
    <p:extLst>
      <p:ext uri="{BB962C8B-B14F-4D97-AF65-F5344CB8AC3E}">
        <p14:creationId xmlns:p14="http://schemas.microsoft.com/office/powerpoint/2010/main" val="2801515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altLang="fr-FR" sz="3400" b="1" dirty="0"/>
              <a:t>La nature des activités de conception (2)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altLang="fr-FR" dirty="0">
                <a:solidFill>
                  <a:schemeClr val="accent6">
                    <a:lumMod val="75000"/>
                  </a:schemeClr>
                </a:solidFill>
              </a:rPr>
              <a:t>Des activités de communication</a:t>
            </a:r>
          </a:p>
          <a:p>
            <a:pPr lvl="2"/>
            <a:r>
              <a:rPr lang="fr-FR" altLang="fr-FR" dirty="0"/>
              <a:t>Externes: </a:t>
            </a:r>
            <a:r>
              <a:rPr lang="fr-FR" altLang="fr-FR" dirty="0" err="1"/>
              <a:t>gatekeepers</a:t>
            </a:r>
            <a:r>
              <a:rPr lang="fr-FR" altLang="fr-FR" dirty="0"/>
              <a:t> et exercice de relations sociales</a:t>
            </a:r>
          </a:p>
          <a:p>
            <a:pPr lvl="2"/>
            <a:r>
              <a:rPr lang="fr-FR" altLang="fr-FR" dirty="0"/>
              <a:t>Internes: fréquence et intensité des communications (ex: CAO)</a:t>
            </a:r>
          </a:p>
          <a:p>
            <a:r>
              <a:rPr lang="fr-FR" altLang="fr-FR" dirty="0">
                <a:solidFill>
                  <a:schemeClr val="accent6">
                    <a:lumMod val="75000"/>
                  </a:schemeClr>
                </a:solidFill>
              </a:rPr>
              <a:t>Des activités de planification</a:t>
            </a:r>
          </a:p>
          <a:p>
            <a:pPr lvl="2"/>
            <a:r>
              <a:rPr lang="fr-FR" altLang="fr-FR" dirty="0"/>
              <a:t>Influencer la résolution de problèmes</a:t>
            </a:r>
          </a:p>
          <a:p>
            <a:pPr lvl="2"/>
            <a:r>
              <a:rPr lang="fr-FR" altLang="fr-FR" dirty="0"/>
              <a:t>Travail de planification: stratégie de développement, plan marketing et avant-projet</a:t>
            </a:r>
          </a:p>
        </p:txBody>
      </p:sp>
    </p:spTree>
    <p:extLst>
      <p:ext uri="{BB962C8B-B14F-4D97-AF65-F5344CB8AC3E}">
        <p14:creationId xmlns:p14="http://schemas.microsoft.com/office/powerpoint/2010/main" val="2814166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altLang="fr-FR" sz="3400" b="1" dirty="0"/>
              <a:t>La nature des activités de conception (3)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altLang="fr-FR" dirty="0">
                <a:solidFill>
                  <a:schemeClr val="accent6">
                    <a:lumMod val="75000"/>
                  </a:schemeClr>
                </a:solidFill>
              </a:rPr>
              <a:t>Des activités d’apprentissage</a:t>
            </a:r>
          </a:p>
          <a:p>
            <a:pPr lvl="3"/>
            <a:r>
              <a:rPr lang="fr-FR" altLang="fr-FR" dirty="0"/>
              <a:t>Constituer une connaissance partagée à partir des savoirs individuels et d’un contexte spécifié</a:t>
            </a:r>
          </a:p>
          <a:p>
            <a:pPr lvl="3"/>
            <a:r>
              <a:rPr lang="fr-FR" altLang="fr-FR" dirty="0"/>
              <a:t>Concept de prescriptions réciproques = apprentissages croisés</a:t>
            </a:r>
          </a:p>
          <a:p>
            <a:pPr lvl="1"/>
            <a:r>
              <a:rPr lang="fr-FR" altLang="fr-FR" dirty="0">
                <a:solidFill>
                  <a:schemeClr val="accent6">
                    <a:lumMod val="75000"/>
                  </a:schemeClr>
                </a:solidFill>
              </a:rPr>
              <a:t>Pour développer des compétences spécifiques</a:t>
            </a:r>
          </a:p>
          <a:p>
            <a:pPr lvl="3"/>
            <a:r>
              <a:rPr lang="fr-FR" altLang="fr-FR" dirty="0"/>
              <a:t>Compétences technologiques</a:t>
            </a:r>
          </a:p>
          <a:p>
            <a:pPr lvl="3"/>
            <a:r>
              <a:rPr lang="fr-FR" altLang="fr-FR" dirty="0"/>
              <a:t>Compétences marketing et économiques</a:t>
            </a:r>
          </a:p>
          <a:p>
            <a:pPr lvl="3"/>
            <a:r>
              <a:rPr lang="fr-FR" altLang="fr-FR" dirty="0"/>
              <a:t>Compétences d’intégration</a:t>
            </a:r>
          </a:p>
        </p:txBody>
      </p:sp>
    </p:spTree>
    <p:extLst>
      <p:ext uri="{BB962C8B-B14F-4D97-AF65-F5344CB8AC3E}">
        <p14:creationId xmlns:p14="http://schemas.microsoft.com/office/powerpoint/2010/main" val="2882579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sz="3600" b="1" dirty="0"/>
              <a:t>Retour sur la mesure des performances…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dirty="0"/>
              <a:t>Assez logiquement, la mesure des performances devrait venir en soutien de ces activités: </a:t>
            </a:r>
          </a:p>
          <a:p>
            <a:pPr lvl="1"/>
            <a:r>
              <a:rPr lang="fr-FR" dirty="0"/>
              <a:t>Favoriser résolution de problèmes, communication, planification et apprentissage?</a:t>
            </a:r>
          </a:p>
          <a:p>
            <a:r>
              <a:rPr lang="fr-FR" dirty="0"/>
              <a:t>Deux préalables: des stratégies et des organisations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La révolution japonaise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40DE-1193-4AA3-81FB-2A07452284FF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6222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altLang="fr-FR" sz="3600" b="1" dirty="0"/>
              <a:t>Les stratégies de confrontation</a:t>
            </a:r>
            <a:endParaRPr lang="fr-FR" altLang="fr-FR" sz="36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fr-FR" altLang="fr-FR" dirty="0"/>
              <a:t>Impossibilité de détenir un avantage concurrentiel durable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altLang="fr-FR" dirty="0"/>
              <a:t>Adopter des stratégies de confrontation pour développer des avantages concurrentiels temporaires</a:t>
            </a:r>
          </a:p>
          <a:p>
            <a:r>
              <a:rPr lang="fr-FR" altLang="fr-FR" dirty="0"/>
              <a:t>Introduction rapide de nouveaux produits ou services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altLang="fr-FR" dirty="0"/>
              <a:t>source de différenciation temporaire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altLang="fr-FR" dirty="0"/>
              <a:t>Réduction rapide des coûts et des prix</a:t>
            </a:r>
          </a:p>
        </p:txBody>
      </p:sp>
    </p:spTree>
    <p:extLst>
      <p:ext uri="{BB962C8B-B14F-4D97-AF65-F5344CB8AC3E}">
        <p14:creationId xmlns:p14="http://schemas.microsoft.com/office/powerpoint/2010/main" val="29912780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1388</Words>
  <Application>Microsoft Office PowerPoint</Application>
  <PresentationFormat>Affichage à l'écran (4:3)</PresentationFormat>
  <Paragraphs>217</Paragraphs>
  <Slides>29</Slides>
  <Notes>2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3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9" baseType="lpstr">
      <vt:lpstr>Arial</vt:lpstr>
      <vt:lpstr>Calibri</vt:lpstr>
      <vt:lpstr>Franklin Gothic Book</vt:lpstr>
      <vt:lpstr>Franklin Gothic Demi</vt:lpstr>
      <vt:lpstr>Times New Roman</vt:lpstr>
      <vt:lpstr>Wingdings</vt:lpstr>
      <vt:lpstr>Thème Office</vt:lpstr>
      <vt:lpstr>Conception personnalisée</vt:lpstr>
      <vt:lpstr>1_Conception personnalisée</vt:lpstr>
      <vt:lpstr>Document</vt:lpstr>
      <vt:lpstr>Présentation PowerPoint</vt:lpstr>
      <vt:lpstr>Quels indicateurs de performance?</vt:lpstr>
      <vt:lpstr>Pourquoi mesurer la performance?</vt:lpstr>
      <vt:lpstr>Les activités de conception et développement de produits nouveaux?</vt:lpstr>
      <vt:lpstr>La nature des activités de conception (1)</vt:lpstr>
      <vt:lpstr>La nature des activités de conception (2)</vt:lpstr>
      <vt:lpstr>La nature des activités de conception (3)</vt:lpstr>
      <vt:lpstr>Retour sur la mesure des performances…</vt:lpstr>
      <vt:lpstr>Les stratégies de confrontation</vt:lpstr>
      <vt:lpstr>Stratégies de confrontation: l’automobile au tournant des années 1990</vt:lpstr>
      <vt:lpstr>Stratégies de confrontation: comment?</vt:lpstr>
      <vt:lpstr>Stratégies de confrontation: quelles structures?</vt:lpstr>
      <vt:lpstr>Quel mode de coordination?</vt:lpstr>
      <vt:lpstr>Le suivi: lien Planification - Réalisation</vt:lpstr>
      <vt:lpstr>Quel mode de coordination: le modèle concourant</vt:lpstr>
      <vt:lpstr>Le modèle concourant</vt:lpstr>
      <vt:lpstr>Une perspective élargie:  quelles conséquences pour le pilotage de la performance?</vt:lpstr>
      <vt:lpstr>Redéployer le pilotage de la performance vers l’avant-projet</vt:lpstr>
      <vt:lpstr>Présentation PowerPoint</vt:lpstr>
      <vt:lpstr>Présentation PowerPoint</vt:lpstr>
      <vt:lpstr>Phases et outils du TC</vt:lpstr>
      <vt:lpstr>Présentation PowerPoint</vt:lpstr>
      <vt:lpstr>Quality Function Deployment</vt:lpstr>
      <vt:lpstr>Quality Function Deployment</vt:lpstr>
      <vt:lpstr>Des systèmes de contrôle interactifs…</vt:lpstr>
      <vt:lpstr>…chargés de collecter de l’information</vt:lpstr>
      <vt:lpstr>…chargés de collecter de l’information</vt:lpstr>
      <vt:lpstr>Pourquoi mesurer la performance des projets de Développement?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Laurent</dc:creator>
  <cp:lastModifiedBy>Martine Le Boulaire</cp:lastModifiedBy>
  <cp:revision>28</cp:revision>
  <dcterms:created xsi:type="dcterms:W3CDTF">2017-03-28T10:02:06Z</dcterms:created>
  <dcterms:modified xsi:type="dcterms:W3CDTF">2018-04-27T16:40:09Z</dcterms:modified>
</cp:coreProperties>
</file>